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302"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70" r:id="rId16"/>
    <p:sldId id="269" r:id="rId17"/>
    <p:sldId id="271" r:id="rId18"/>
    <p:sldId id="273" r:id="rId19"/>
    <p:sldId id="284" r:id="rId20"/>
    <p:sldId id="274" r:id="rId21"/>
    <p:sldId id="277" r:id="rId22"/>
    <p:sldId id="278" r:id="rId23"/>
    <p:sldId id="279" r:id="rId24"/>
    <p:sldId id="280" r:id="rId25"/>
    <p:sldId id="281" r:id="rId26"/>
    <p:sldId id="283" r:id="rId27"/>
    <p:sldId id="285" r:id="rId28"/>
    <p:sldId id="282" r:id="rId29"/>
    <p:sldId id="286" r:id="rId30"/>
    <p:sldId id="287" r:id="rId31"/>
    <p:sldId id="288" r:id="rId32"/>
    <p:sldId id="289" r:id="rId33"/>
    <p:sldId id="290" r:id="rId34"/>
    <p:sldId id="291" r:id="rId35"/>
    <p:sldId id="292" r:id="rId36"/>
    <p:sldId id="293" r:id="rId37"/>
    <p:sldId id="296" r:id="rId38"/>
    <p:sldId id="301" r:id="rId39"/>
    <p:sldId id="297" r:id="rId40"/>
    <p:sldId id="294" r:id="rId41"/>
    <p:sldId id="295" r:id="rId42"/>
    <p:sldId id="298" r:id="rId43"/>
    <p:sldId id="299" r:id="rId44"/>
    <p:sldId id="300"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3B3B"/>
    <a:srgbClr val="C4DB51"/>
    <a:srgbClr val="A6DA52"/>
    <a:srgbClr val="FFFFFF"/>
    <a:srgbClr val="3F3F3F"/>
    <a:srgbClr val="C0C0C0"/>
    <a:srgbClr val="CBCBCB"/>
    <a:srgbClr val="969696"/>
    <a:srgbClr val="A3A3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44" y="-3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026F27-FA12-45CD-8919-DF0EFE0F96BB}" type="datetimeFigureOut">
              <a:rPr lang="en-US" smtClean="0"/>
              <a:t>12/01/2015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2A57E-60C9-413D-9BE9-5ABC66DF68FF}" type="slidenum">
              <a:rPr lang="en-US" smtClean="0"/>
              <a:t>‹#›</a:t>
            </a:fld>
            <a:endParaRPr lang="en-US"/>
          </a:p>
        </p:txBody>
      </p:sp>
    </p:spTree>
    <p:extLst>
      <p:ext uri="{BB962C8B-B14F-4D97-AF65-F5344CB8AC3E}">
        <p14:creationId xmlns:p14="http://schemas.microsoft.com/office/powerpoint/2010/main" val="30466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026F27-FA12-45CD-8919-DF0EFE0F96BB}" type="datetimeFigureOut">
              <a:rPr lang="en-US" smtClean="0"/>
              <a:t>12/01/2015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2A57E-60C9-413D-9BE9-5ABC66DF68FF}" type="slidenum">
              <a:rPr lang="en-US" smtClean="0"/>
              <a:t>‹#›</a:t>
            </a:fld>
            <a:endParaRPr lang="en-US"/>
          </a:p>
        </p:txBody>
      </p:sp>
    </p:spTree>
    <p:extLst>
      <p:ext uri="{BB962C8B-B14F-4D97-AF65-F5344CB8AC3E}">
        <p14:creationId xmlns:p14="http://schemas.microsoft.com/office/powerpoint/2010/main" val="3790819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026F27-FA12-45CD-8919-DF0EFE0F96BB}" type="datetimeFigureOut">
              <a:rPr lang="en-US" smtClean="0"/>
              <a:t>12/01/2015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2A57E-60C9-413D-9BE9-5ABC66DF68FF}" type="slidenum">
              <a:rPr lang="en-US" smtClean="0"/>
              <a:t>‹#›</a:t>
            </a:fld>
            <a:endParaRPr lang="en-US"/>
          </a:p>
        </p:txBody>
      </p:sp>
    </p:spTree>
    <p:extLst>
      <p:ext uri="{BB962C8B-B14F-4D97-AF65-F5344CB8AC3E}">
        <p14:creationId xmlns:p14="http://schemas.microsoft.com/office/powerpoint/2010/main" val="3074328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026F27-FA12-45CD-8919-DF0EFE0F96BB}" type="datetimeFigureOut">
              <a:rPr lang="en-US" smtClean="0"/>
              <a:t>12/01/2015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2A57E-60C9-413D-9BE9-5ABC66DF68FF}" type="slidenum">
              <a:rPr lang="en-US" smtClean="0"/>
              <a:t>‹#›</a:t>
            </a:fld>
            <a:endParaRPr lang="en-US"/>
          </a:p>
        </p:txBody>
      </p:sp>
    </p:spTree>
    <p:extLst>
      <p:ext uri="{BB962C8B-B14F-4D97-AF65-F5344CB8AC3E}">
        <p14:creationId xmlns:p14="http://schemas.microsoft.com/office/powerpoint/2010/main" val="1889230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026F27-FA12-45CD-8919-DF0EFE0F96BB}" type="datetimeFigureOut">
              <a:rPr lang="en-US" smtClean="0"/>
              <a:t>12/01/2015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2A57E-60C9-413D-9BE9-5ABC66DF68FF}" type="slidenum">
              <a:rPr lang="en-US" smtClean="0"/>
              <a:t>‹#›</a:t>
            </a:fld>
            <a:endParaRPr lang="en-US"/>
          </a:p>
        </p:txBody>
      </p:sp>
    </p:spTree>
    <p:extLst>
      <p:ext uri="{BB962C8B-B14F-4D97-AF65-F5344CB8AC3E}">
        <p14:creationId xmlns:p14="http://schemas.microsoft.com/office/powerpoint/2010/main" val="1073374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026F27-FA12-45CD-8919-DF0EFE0F96BB}" type="datetimeFigureOut">
              <a:rPr lang="en-US" smtClean="0"/>
              <a:t>12/01/2015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2A57E-60C9-413D-9BE9-5ABC66DF68FF}" type="slidenum">
              <a:rPr lang="en-US" smtClean="0"/>
              <a:t>‹#›</a:t>
            </a:fld>
            <a:endParaRPr lang="en-US"/>
          </a:p>
        </p:txBody>
      </p:sp>
    </p:spTree>
    <p:extLst>
      <p:ext uri="{BB962C8B-B14F-4D97-AF65-F5344CB8AC3E}">
        <p14:creationId xmlns:p14="http://schemas.microsoft.com/office/powerpoint/2010/main" val="3717561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026F27-FA12-45CD-8919-DF0EFE0F96BB}" type="datetimeFigureOut">
              <a:rPr lang="en-US" smtClean="0"/>
              <a:t>12/01/2015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02A57E-60C9-413D-9BE9-5ABC66DF68FF}" type="slidenum">
              <a:rPr lang="en-US" smtClean="0"/>
              <a:t>‹#›</a:t>
            </a:fld>
            <a:endParaRPr lang="en-US"/>
          </a:p>
        </p:txBody>
      </p:sp>
    </p:spTree>
    <p:extLst>
      <p:ext uri="{BB962C8B-B14F-4D97-AF65-F5344CB8AC3E}">
        <p14:creationId xmlns:p14="http://schemas.microsoft.com/office/powerpoint/2010/main" val="1907903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026F27-FA12-45CD-8919-DF0EFE0F96BB}" type="datetimeFigureOut">
              <a:rPr lang="en-US" smtClean="0"/>
              <a:t>12/01/2015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02A57E-60C9-413D-9BE9-5ABC66DF68FF}" type="slidenum">
              <a:rPr lang="en-US" smtClean="0"/>
              <a:t>‹#›</a:t>
            </a:fld>
            <a:endParaRPr lang="en-US"/>
          </a:p>
        </p:txBody>
      </p:sp>
    </p:spTree>
    <p:extLst>
      <p:ext uri="{BB962C8B-B14F-4D97-AF65-F5344CB8AC3E}">
        <p14:creationId xmlns:p14="http://schemas.microsoft.com/office/powerpoint/2010/main" val="1799687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026F27-FA12-45CD-8919-DF0EFE0F96BB}" type="datetimeFigureOut">
              <a:rPr lang="en-US" smtClean="0"/>
              <a:t>12/01/2015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02A57E-60C9-413D-9BE9-5ABC66DF68FF}" type="slidenum">
              <a:rPr lang="en-US" smtClean="0"/>
              <a:t>‹#›</a:t>
            </a:fld>
            <a:endParaRPr lang="en-US"/>
          </a:p>
        </p:txBody>
      </p:sp>
    </p:spTree>
    <p:extLst>
      <p:ext uri="{BB962C8B-B14F-4D97-AF65-F5344CB8AC3E}">
        <p14:creationId xmlns:p14="http://schemas.microsoft.com/office/powerpoint/2010/main" val="2383124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026F27-FA12-45CD-8919-DF0EFE0F96BB}" type="datetimeFigureOut">
              <a:rPr lang="en-US" smtClean="0"/>
              <a:t>12/01/2015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2A57E-60C9-413D-9BE9-5ABC66DF68FF}" type="slidenum">
              <a:rPr lang="en-US" smtClean="0"/>
              <a:t>‹#›</a:t>
            </a:fld>
            <a:endParaRPr lang="en-US"/>
          </a:p>
        </p:txBody>
      </p:sp>
    </p:spTree>
    <p:extLst>
      <p:ext uri="{BB962C8B-B14F-4D97-AF65-F5344CB8AC3E}">
        <p14:creationId xmlns:p14="http://schemas.microsoft.com/office/powerpoint/2010/main" val="3610366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026F27-FA12-45CD-8919-DF0EFE0F96BB}" type="datetimeFigureOut">
              <a:rPr lang="en-US" smtClean="0"/>
              <a:t>12/01/2015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2A57E-60C9-413D-9BE9-5ABC66DF68FF}" type="slidenum">
              <a:rPr lang="en-US" smtClean="0"/>
              <a:t>‹#›</a:t>
            </a:fld>
            <a:endParaRPr lang="en-US"/>
          </a:p>
        </p:txBody>
      </p:sp>
    </p:spTree>
    <p:extLst>
      <p:ext uri="{BB962C8B-B14F-4D97-AF65-F5344CB8AC3E}">
        <p14:creationId xmlns:p14="http://schemas.microsoft.com/office/powerpoint/2010/main" val="2968307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3000">
              <a:srgbClr val="C0C0C0"/>
            </a:gs>
            <a:gs pos="100000">
              <a:srgbClr val="969696"/>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026F27-FA12-45CD-8919-DF0EFE0F96BB}" type="datetimeFigureOut">
              <a:rPr lang="en-US" smtClean="0"/>
              <a:t>12/01/2015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02A57E-60C9-413D-9BE9-5ABC66DF68FF}" type="slidenum">
              <a:rPr lang="en-US" smtClean="0"/>
              <a:t>‹#›</a:t>
            </a:fld>
            <a:endParaRPr lang="en-US"/>
          </a:p>
        </p:txBody>
      </p:sp>
    </p:spTree>
    <p:extLst>
      <p:ext uri="{BB962C8B-B14F-4D97-AF65-F5344CB8AC3E}">
        <p14:creationId xmlns:p14="http://schemas.microsoft.com/office/powerpoint/2010/main" val="339046747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37.jpg"/><Relationship Id="rId13" Type="http://schemas.openxmlformats.org/officeDocument/2006/relationships/image" Target="../media/image42.jpg"/><Relationship Id="rId3" Type="http://schemas.openxmlformats.org/officeDocument/2006/relationships/image" Target="../media/image33.jpg"/><Relationship Id="rId7" Type="http://schemas.openxmlformats.org/officeDocument/2006/relationships/image" Target="../media/image18.jpg"/><Relationship Id="rId12" Type="http://schemas.openxmlformats.org/officeDocument/2006/relationships/image" Target="../media/image41.jpg"/><Relationship Id="rId17" Type="http://schemas.openxmlformats.org/officeDocument/2006/relationships/image" Target="../media/image45.jpg"/><Relationship Id="rId2" Type="http://schemas.openxmlformats.org/officeDocument/2006/relationships/image" Target="../media/image32.jpg"/><Relationship Id="rId16" Type="http://schemas.openxmlformats.org/officeDocument/2006/relationships/image" Target="../media/image44.jpg"/><Relationship Id="rId1" Type="http://schemas.openxmlformats.org/officeDocument/2006/relationships/slideLayout" Target="../slideLayouts/slideLayout2.xml"/><Relationship Id="rId6" Type="http://schemas.openxmlformats.org/officeDocument/2006/relationships/image" Target="../media/image36.jpg"/><Relationship Id="rId11" Type="http://schemas.openxmlformats.org/officeDocument/2006/relationships/image" Target="../media/image40.jpg"/><Relationship Id="rId5" Type="http://schemas.openxmlformats.org/officeDocument/2006/relationships/image" Target="../media/image35.jpg"/><Relationship Id="rId15" Type="http://schemas.openxmlformats.org/officeDocument/2006/relationships/image" Target="../media/image15.jpg"/><Relationship Id="rId10" Type="http://schemas.openxmlformats.org/officeDocument/2006/relationships/image" Target="../media/image39.jpg"/><Relationship Id="rId4" Type="http://schemas.openxmlformats.org/officeDocument/2006/relationships/image" Target="../media/image34.jpg"/><Relationship Id="rId9" Type="http://schemas.openxmlformats.org/officeDocument/2006/relationships/image" Target="../media/image38.jpg"/><Relationship Id="rId14" Type="http://schemas.openxmlformats.org/officeDocument/2006/relationships/image" Target="../media/image43.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0"/>
          <p:cNvSpPr/>
          <p:nvPr/>
        </p:nvSpPr>
        <p:spPr>
          <a:xfrm>
            <a:off x="0" y="3637472"/>
            <a:ext cx="9144000" cy="3220527"/>
          </a:xfrm>
          <a:prstGeom prst="rect">
            <a:avLst/>
          </a:prstGeom>
          <a:solidFill>
            <a:schemeClr val="bg1">
              <a:lumMod val="40000"/>
              <a:lumOff val="60000"/>
            </a:schemeClr>
          </a:solidFill>
          <a:ln>
            <a:solidFill>
              <a:schemeClr val="bg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600" y="3929402"/>
            <a:ext cx="8686800" cy="1295328"/>
          </a:xfrm>
        </p:spPr>
        <p:txBody>
          <a:bodyPr>
            <a:noAutofit/>
          </a:bodyPr>
          <a:lstStyle/>
          <a:p>
            <a:r>
              <a:rPr lang="en-US" sz="7200" b="1" dirty="0" smtClean="0">
                <a:solidFill>
                  <a:srgbClr val="C00000"/>
                </a:solidFill>
                <a:latin typeface="Teen" panose="02000400000000000000" pitchFamily="2" charset="0"/>
              </a:rPr>
              <a:t>Welcome to HOTT</a:t>
            </a:r>
            <a:endParaRPr lang="en-US" sz="7200" b="1" dirty="0">
              <a:solidFill>
                <a:srgbClr val="C00000"/>
              </a:solidFill>
              <a:latin typeface="Teen" panose="02000400000000000000" pitchFamily="2" charset="0"/>
            </a:endParaRPr>
          </a:p>
        </p:txBody>
      </p:sp>
      <p:sp>
        <p:nvSpPr>
          <p:cNvPr id="3" name="Subtitle 2"/>
          <p:cNvSpPr>
            <a:spLocks noGrp="1"/>
          </p:cNvSpPr>
          <p:nvPr>
            <p:ph type="subTitle" idx="1"/>
          </p:nvPr>
        </p:nvSpPr>
        <p:spPr>
          <a:xfrm>
            <a:off x="685800" y="5257800"/>
            <a:ext cx="8077200" cy="838200"/>
          </a:xfrm>
        </p:spPr>
        <p:txBody>
          <a:bodyPr>
            <a:normAutofit/>
          </a:bodyPr>
          <a:lstStyle/>
          <a:p>
            <a:r>
              <a:rPr lang="en-US" sz="2800" dirty="0" smtClean="0">
                <a:solidFill>
                  <a:srgbClr val="C00000"/>
                </a:solidFill>
                <a:latin typeface="Teen" panose="02000400000000000000" pitchFamily="2" charset="0"/>
              </a:rPr>
              <a:t>Health Occupations for Today and Tomorrow</a:t>
            </a:r>
            <a:endParaRPr lang="en-US" sz="2800" dirty="0">
              <a:solidFill>
                <a:srgbClr val="C00000"/>
              </a:solidFill>
              <a:latin typeface="Teen" panose="02000400000000000000" pitchFamily="2"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228600"/>
            <a:ext cx="2867890" cy="1752600"/>
          </a:xfrm>
          <a:prstGeom prst="rect">
            <a:avLst/>
          </a:prstGeom>
        </p:spPr>
      </p:pic>
      <p:sp>
        <p:nvSpPr>
          <p:cNvPr id="9" name="Rectangle 8"/>
          <p:cNvSpPr/>
          <p:nvPr/>
        </p:nvSpPr>
        <p:spPr>
          <a:xfrm>
            <a:off x="0" y="3695772"/>
            <a:ext cx="9144000" cy="19042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3637473"/>
            <a:ext cx="9144000" cy="58299"/>
          </a:xfrm>
          <a:prstGeom prst="rect">
            <a:avLst/>
          </a:prstGeom>
          <a:solidFill>
            <a:srgbClr val="C4DB51"/>
          </a:solidFill>
          <a:ln>
            <a:solidFill>
              <a:srgbClr val="C4DB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0496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99118"/>
            <a:ext cx="7239000" cy="1828800"/>
          </a:xfrm>
        </p:spPr>
        <p:txBody>
          <a:bodyPr>
            <a:noAutofit/>
          </a:bodyPr>
          <a:lstStyle/>
          <a:p>
            <a:r>
              <a:rPr lang="en-US" sz="4000" b="1" dirty="0" smtClean="0">
                <a:solidFill>
                  <a:srgbClr val="C00000"/>
                </a:solidFill>
                <a:latin typeface="Levenim MT" panose="02010502060101010101" pitchFamily="2" charset="-79"/>
                <a:cs typeface="Levenim MT" panose="02010502060101010101" pitchFamily="2" charset="-79"/>
              </a:rPr>
              <a:t>Some of these health professions may be familiar to you…</a:t>
            </a:r>
            <a:endParaRPr lang="en-US" sz="4000" b="1" dirty="0">
              <a:solidFill>
                <a:srgbClr val="C00000"/>
              </a:solidFill>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1600200" y="2531149"/>
            <a:ext cx="6781800" cy="4154488"/>
          </a:xfrm>
        </p:spPr>
        <p:txBody>
          <a:bodyPr/>
          <a:lstStyle/>
          <a:p>
            <a:r>
              <a:rPr lang="en-US" dirty="0" smtClean="0">
                <a:solidFill>
                  <a:srgbClr val="3B3B3B"/>
                </a:solidFill>
                <a:latin typeface="Levenim MT" panose="02010502060101010101" pitchFamily="2" charset="-79"/>
                <a:cs typeface="Levenim MT" panose="02010502060101010101" pitchFamily="2" charset="-79"/>
              </a:rPr>
              <a:t>Laboratory Technician</a:t>
            </a:r>
          </a:p>
          <a:p>
            <a:r>
              <a:rPr lang="en-US" dirty="0" smtClean="0">
                <a:solidFill>
                  <a:srgbClr val="3B3B3B"/>
                </a:solidFill>
                <a:latin typeface="Levenim MT" panose="02010502060101010101" pitchFamily="2" charset="-79"/>
                <a:cs typeface="Levenim MT" panose="02010502060101010101" pitchFamily="2" charset="-79"/>
              </a:rPr>
              <a:t>Radiological Technologist</a:t>
            </a:r>
          </a:p>
          <a:p>
            <a:r>
              <a:rPr lang="en-US" dirty="0" smtClean="0">
                <a:solidFill>
                  <a:srgbClr val="3B3B3B"/>
                </a:solidFill>
                <a:latin typeface="Levenim MT" panose="02010502060101010101" pitchFamily="2" charset="-79"/>
                <a:cs typeface="Levenim MT" panose="02010502060101010101" pitchFamily="2" charset="-79"/>
              </a:rPr>
              <a:t>Physical Therapist</a:t>
            </a:r>
          </a:p>
          <a:p>
            <a:r>
              <a:rPr lang="en-US" dirty="0" smtClean="0">
                <a:solidFill>
                  <a:srgbClr val="3B3B3B"/>
                </a:solidFill>
                <a:latin typeface="Levenim MT" panose="02010502060101010101" pitchFamily="2" charset="-79"/>
                <a:cs typeface="Levenim MT" panose="02010502060101010101" pitchFamily="2" charset="-79"/>
              </a:rPr>
              <a:t>Physician Assistant</a:t>
            </a:r>
          </a:p>
          <a:p>
            <a:r>
              <a:rPr lang="en-US" dirty="0" smtClean="0">
                <a:solidFill>
                  <a:srgbClr val="3B3B3B"/>
                </a:solidFill>
                <a:latin typeface="Levenim MT" panose="02010502060101010101" pitchFamily="2" charset="-79"/>
                <a:cs typeface="Levenim MT" panose="02010502060101010101" pitchFamily="2" charset="-79"/>
              </a:rPr>
              <a:t>Dental Hygienist</a:t>
            </a:r>
          </a:p>
          <a:p>
            <a:r>
              <a:rPr lang="en-US" dirty="0" smtClean="0">
                <a:solidFill>
                  <a:srgbClr val="3B3B3B"/>
                </a:solidFill>
                <a:latin typeface="Levenim MT" panose="02010502060101010101" pitchFamily="2" charset="-79"/>
                <a:cs typeface="Levenim MT" panose="02010502060101010101" pitchFamily="2" charset="-79"/>
              </a:rPr>
              <a:t>Dietitian</a:t>
            </a:r>
          </a:p>
          <a:p>
            <a:pPr marL="0" indent="0">
              <a:buNone/>
            </a:pPr>
            <a:endParaRPr lang="en-US" dirty="0"/>
          </a:p>
        </p:txBody>
      </p:sp>
      <p:grpSp>
        <p:nvGrpSpPr>
          <p:cNvPr id="11" name="Group 10"/>
          <p:cNvGrpSpPr/>
          <p:nvPr/>
        </p:nvGrpSpPr>
        <p:grpSpPr>
          <a:xfrm>
            <a:off x="124433" y="76200"/>
            <a:ext cx="1161849" cy="6705600"/>
            <a:chOff x="162366" y="-76200"/>
            <a:chExt cx="1162499" cy="6739099"/>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883" y="5565884"/>
              <a:ext cx="1158332" cy="1097015"/>
            </a:xfrm>
            <a:prstGeom prst="rect">
              <a:avLst/>
            </a:prstGeom>
            <a:noFill/>
            <a:ln w="38100">
              <a:solidFill>
                <a:srgbClr val="A6DA52"/>
              </a:solidFill>
            </a:ln>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8500" r="10325" b="3114"/>
            <a:stretch/>
          </p:blipFill>
          <p:spPr>
            <a:xfrm>
              <a:off x="162366" y="-76200"/>
              <a:ext cx="1162499" cy="1106117"/>
            </a:xfrm>
            <a:prstGeom prst="rect">
              <a:avLst/>
            </a:prstGeom>
            <a:ln w="38100">
              <a:solidFill>
                <a:srgbClr val="A6DA52"/>
              </a:solidFill>
            </a:ln>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t="19752" b="3774"/>
            <a:stretch/>
          </p:blipFill>
          <p:spPr>
            <a:xfrm>
              <a:off x="162366" y="4448397"/>
              <a:ext cx="1161849" cy="1097015"/>
            </a:xfrm>
            <a:prstGeom prst="rect">
              <a:avLst/>
            </a:prstGeom>
            <a:ln w="38100">
              <a:solidFill>
                <a:srgbClr val="A6DA52"/>
              </a:solidFill>
            </a:ln>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5777" r="29431"/>
            <a:stretch/>
          </p:blipFill>
          <p:spPr>
            <a:xfrm>
              <a:off x="166532" y="3342280"/>
              <a:ext cx="1157683" cy="1097015"/>
            </a:xfrm>
            <a:prstGeom prst="rect">
              <a:avLst/>
            </a:prstGeom>
            <a:ln w="38100">
              <a:solidFill>
                <a:srgbClr val="A6DA52"/>
              </a:solidFill>
            </a:ln>
          </p:spPr>
        </p:pic>
        <p:pic>
          <p:nvPicPr>
            <p:cNvPr id="16" name="Picture 15"/>
            <p:cNvPicPr>
              <a:picLocks noChangeAspect="1"/>
            </p:cNvPicPr>
            <p:nvPr/>
          </p:nvPicPr>
          <p:blipFill rotWithShape="1">
            <a:blip r:embed="rId6" cstate="print">
              <a:extLst>
                <a:ext uri="{28A0092B-C50C-407E-A947-70E740481C1C}">
                  <a14:useLocalDpi xmlns:a14="http://schemas.microsoft.com/office/drawing/2010/main" val="0"/>
                </a:ext>
              </a:extLst>
            </a:blip>
            <a:srcRect r="28889" b="11000"/>
            <a:stretch/>
          </p:blipFill>
          <p:spPr>
            <a:xfrm>
              <a:off x="166532" y="2209800"/>
              <a:ext cx="1158332" cy="1106117"/>
            </a:xfrm>
            <a:prstGeom prst="rect">
              <a:avLst/>
            </a:prstGeom>
            <a:ln w="38100">
              <a:solidFill>
                <a:srgbClr val="A6DA52"/>
              </a:solidFill>
            </a:ln>
          </p:spPr>
        </p:pic>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l="13778" t="6677" r="17223" b="3663"/>
            <a:stretch/>
          </p:blipFill>
          <p:spPr>
            <a:xfrm>
              <a:off x="166533" y="1066800"/>
              <a:ext cx="1158332" cy="1106117"/>
            </a:xfrm>
            <a:prstGeom prst="rect">
              <a:avLst/>
            </a:prstGeom>
            <a:ln w="38100">
              <a:solidFill>
                <a:srgbClr val="A6DA52"/>
              </a:solidFill>
            </a:ln>
          </p:spPr>
        </p:pic>
      </p:grpSp>
    </p:spTree>
    <p:extLst>
      <p:ext uri="{BB962C8B-B14F-4D97-AF65-F5344CB8AC3E}">
        <p14:creationId xmlns:p14="http://schemas.microsoft.com/office/powerpoint/2010/main" val="3112513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Levenim MT" panose="02010502060101010101" pitchFamily="2" charset="-79"/>
                <a:cs typeface="Levenim MT" panose="02010502060101010101" pitchFamily="2" charset="-79"/>
              </a:rPr>
              <a:t>…And some may not</a:t>
            </a:r>
            <a:endParaRPr lang="en-US" b="1" dirty="0">
              <a:solidFill>
                <a:srgbClr val="C00000"/>
              </a:solidFill>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1447800" y="1600200"/>
            <a:ext cx="7239000" cy="4525963"/>
          </a:xfrm>
        </p:spPr>
        <p:txBody>
          <a:bodyPr/>
          <a:lstStyle/>
          <a:p>
            <a:r>
              <a:rPr lang="en-US" dirty="0" smtClean="0">
                <a:solidFill>
                  <a:srgbClr val="3B3B3B"/>
                </a:solidFill>
                <a:latin typeface="Levenim MT" panose="02010502060101010101" pitchFamily="2" charset="-79"/>
                <a:cs typeface="Levenim MT" panose="02010502060101010101" pitchFamily="2" charset="-79"/>
              </a:rPr>
              <a:t>Art Therapist</a:t>
            </a:r>
          </a:p>
          <a:p>
            <a:r>
              <a:rPr lang="en-US" dirty="0" smtClean="0">
                <a:solidFill>
                  <a:srgbClr val="3B3B3B"/>
                </a:solidFill>
                <a:latin typeface="Levenim MT" panose="02010502060101010101" pitchFamily="2" charset="-79"/>
                <a:cs typeface="Levenim MT" panose="02010502060101010101" pitchFamily="2" charset="-79"/>
              </a:rPr>
              <a:t>Nuclear Medicine </a:t>
            </a:r>
            <a:r>
              <a:rPr lang="en-US" dirty="0">
                <a:solidFill>
                  <a:srgbClr val="3B3B3B"/>
                </a:solidFill>
                <a:latin typeface="Levenim MT" panose="02010502060101010101" pitchFamily="2" charset="-79"/>
                <a:cs typeface="Levenim MT" panose="02010502060101010101" pitchFamily="2" charset="-79"/>
              </a:rPr>
              <a:t>T</a:t>
            </a:r>
            <a:r>
              <a:rPr lang="en-US" dirty="0" smtClean="0">
                <a:solidFill>
                  <a:srgbClr val="3B3B3B"/>
                </a:solidFill>
                <a:latin typeface="Levenim MT" panose="02010502060101010101" pitchFamily="2" charset="-79"/>
                <a:cs typeface="Levenim MT" panose="02010502060101010101" pitchFamily="2" charset="-79"/>
              </a:rPr>
              <a:t>echnologist</a:t>
            </a:r>
          </a:p>
          <a:p>
            <a:r>
              <a:rPr lang="en-US" dirty="0" smtClean="0">
                <a:solidFill>
                  <a:srgbClr val="3B3B3B"/>
                </a:solidFill>
                <a:latin typeface="Levenim MT" panose="02010502060101010101" pitchFamily="2" charset="-79"/>
                <a:cs typeface="Levenim MT" panose="02010502060101010101" pitchFamily="2" charset="-79"/>
              </a:rPr>
              <a:t>Diagnostic Medical Sonographer</a:t>
            </a:r>
          </a:p>
          <a:p>
            <a:r>
              <a:rPr lang="en-US" dirty="0" smtClean="0">
                <a:solidFill>
                  <a:srgbClr val="3B3B3B"/>
                </a:solidFill>
                <a:latin typeface="Levenim MT" panose="02010502060101010101" pitchFamily="2" charset="-79"/>
                <a:cs typeface="Levenim MT" panose="02010502060101010101" pitchFamily="2" charset="-79"/>
              </a:rPr>
              <a:t>Health Educator</a:t>
            </a:r>
          </a:p>
          <a:p>
            <a:r>
              <a:rPr lang="en-US" dirty="0" smtClean="0">
                <a:solidFill>
                  <a:srgbClr val="3B3B3B"/>
                </a:solidFill>
                <a:latin typeface="Levenim MT" panose="02010502060101010101" pitchFamily="2" charset="-79"/>
                <a:cs typeface="Levenim MT" panose="02010502060101010101" pitchFamily="2" charset="-79"/>
              </a:rPr>
              <a:t>Epidemiologist</a:t>
            </a:r>
          </a:p>
          <a:p>
            <a:r>
              <a:rPr lang="en-US" dirty="0" smtClean="0">
                <a:solidFill>
                  <a:srgbClr val="3B3B3B"/>
                </a:solidFill>
                <a:latin typeface="Levenim MT" panose="02010502060101010101" pitchFamily="2" charset="-79"/>
                <a:cs typeface="Levenim MT" panose="02010502060101010101" pitchFamily="2" charset="-79"/>
              </a:rPr>
              <a:t>Phlebotomist</a:t>
            </a:r>
          </a:p>
          <a:p>
            <a:r>
              <a:rPr lang="en-US" dirty="0" smtClean="0">
                <a:solidFill>
                  <a:srgbClr val="3B3B3B"/>
                </a:solidFill>
                <a:latin typeface="Levenim MT" panose="02010502060101010101" pitchFamily="2" charset="-79"/>
                <a:cs typeface="Levenim MT" panose="02010502060101010101" pitchFamily="2" charset="-79"/>
              </a:rPr>
              <a:t>Respiratory Therapist</a:t>
            </a:r>
          </a:p>
          <a:p>
            <a:endParaRPr lang="en-US" dirty="0"/>
          </a:p>
        </p:txBody>
      </p:sp>
      <p:grpSp>
        <p:nvGrpSpPr>
          <p:cNvPr id="11" name="Group 10"/>
          <p:cNvGrpSpPr/>
          <p:nvPr/>
        </p:nvGrpSpPr>
        <p:grpSpPr>
          <a:xfrm>
            <a:off x="124433" y="76200"/>
            <a:ext cx="1161849" cy="6705600"/>
            <a:chOff x="162366" y="-76200"/>
            <a:chExt cx="1162499" cy="6739099"/>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883" y="5565884"/>
              <a:ext cx="1158332" cy="1097015"/>
            </a:xfrm>
            <a:prstGeom prst="rect">
              <a:avLst/>
            </a:prstGeom>
            <a:noFill/>
            <a:ln w="38100">
              <a:solidFill>
                <a:srgbClr val="A6DA52"/>
              </a:solidFill>
            </a:ln>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8500" r="10325" b="3114"/>
            <a:stretch/>
          </p:blipFill>
          <p:spPr>
            <a:xfrm>
              <a:off x="162366" y="-76200"/>
              <a:ext cx="1162499" cy="1106117"/>
            </a:xfrm>
            <a:prstGeom prst="rect">
              <a:avLst/>
            </a:prstGeom>
            <a:ln w="38100">
              <a:solidFill>
                <a:srgbClr val="A6DA52"/>
              </a:solidFill>
            </a:ln>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t="19752" b="3774"/>
            <a:stretch/>
          </p:blipFill>
          <p:spPr>
            <a:xfrm>
              <a:off x="162366" y="4448397"/>
              <a:ext cx="1161849" cy="1097015"/>
            </a:xfrm>
            <a:prstGeom prst="rect">
              <a:avLst/>
            </a:prstGeom>
            <a:ln w="38100">
              <a:solidFill>
                <a:srgbClr val="A6DA52"/>
              </a:solidFill>
            </a:ln>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5777" r="29431"/>
            <a:stretch/>
          </p:blipFill>
          <p:spPr>
            <a:xfrm>
              <a:off x="166532" y="3342280"/>
              <a:ext cx="1157683" cy="1097015"/>
            </a:xfrm>
            <a:prstGeom prst="rect">
              <a:avLst/>
            </a:prstGeom>
            <a:ln w="38100">
              <a:solidFill>
                <a:srgbClr val="A6DA52"/>
              </a:solidFill>
            </a:ln>
          </p:spPr>
        </p:pic>
        <p:pic>
          <p:nvPicPr>
            <p:cNvPr id="16" name="Picture 15"/>
            <p:cNvPicPr>
              <a:picLocks noChangeAspect="1"/>
            </p:cNvPicPr>
            <p:nvPr/>
          </p:nvPicPr>
          <p:blipFill rotWithShape="1">
            <a:blip r:embed="rId6" cstate="print">
              <a:extLst>
                <a:ext uri="{28A0092B-C50C-407E-A947-70E740481C1C}">
                  <a14:useLocalDpi xmlns:a14="http://schemas.microsoft.com/office/drawing/2010/main" val="0"/>
                </a:ext>
              </a:extLst>
            </a:blip>
            <a:srcRect r="28889" b="11000"/>
            <a:stretch/>
          </p:blipFill>
          <p:spPr>
            <a:xfrm>
              <a:off x="166532" y="2209800"/>
              <a:ext cx="1158332" cy="1106117"/>
            </a:xfrm>
            <a:prstGeom prst="rect">
              <a:avLst/>
            </a:prstGeom>
            <a:ln w="38100">
              <a:solidFill>
                <a:srgbClr val="A6DA52"/>
              </a:solidFill>
            </a:ln>
          </p:spPr>
        </p:pic>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l="13778" t="6677" r="17223" b="3663"/>
            <a:stretch/>
          </p:blipFill>
          <p:spPr>
            <a:xfrm>
              <a:off x="166533" y="1066800"/>
              <a:ext cx="1158332" cy="1106117"/>
            </a:xfrm>
            <a:prstGeom prst="rect">
              <a:avLst/>
            </a:prstGeom>
            <a:ln w="38100">
              <a:solidFill>
                <a:srgbClr val="A6DA52"/>
              </a:solidFill>
            </a:ln>
          </p:spPr>
        </p:pic>
      </p:grpSp>
    </p:spTree>
    <p:extLst>
      <p:ext uri="{BB962C8B-B14F-4D97-AF65-F5344CB8AC3E}">
        <p14:creationId xmlns:p14="http://schemas.microsoft.com/office/powerpoint/2010/main" val="1421141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632" y="457200"/>
            <a:ext cx="7705968" cy="1143000"/>
          </a:xfrm>
        </p:spPr>
        <p:txBody>
          <a:bodyPr>
            <a:noAutofit/>
          </a:bodyPr>
          <a:lstStyle/>
          <a:p>
            <a:r>
              <a:rPr lang="en-US" b="1" dirty="0" smtClean="0">
                <a:solidFill>
                  <a:srgbClr val="C00000"/>
                </a:solidFill>
                <a:latin typeface="Levenim MT" panose="02010502060101010101" pitchFamily="2" charset="-79"/>
                <a:cs typeface="Levenim MT" panose="02010502060101010101" pitchFamily="2" charset="-79"/>
              </a:rPr>
              <a:t>How do I choose which career is right for me?</a:t>
            </a:r>
            <a:endParaRPr lang="en-US" b="1" dirty="0">
              <a:solidFill>
                <a:srgbClr val="C00000"/>
              </a:solidFill>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1448207" y="2027237"/>
            <a:ext cx="7695793" cy="4754563"/>
          </a:xfrm>
        </p:spPr>
        <p:txBody>
          <a:bodyPr>
            <a:normAutofit/>
          </a:bodyPr>
          <a:lstStyle/>
          <a:p>
            <a:pPr>
              <a:spcBef>
                <a:spcPts val="0"/>
              </a:spcBef>
              <a:spcAft>
                <a:spcPts val="1200"/>
              </a:spcAft>
            </a:pPr>
            <a:r>
              <a:rPr lang="en-US" sz="3000" dirty="0" smtClean="0">
                <a:solidFill>
                  <a:srgbClr val="3B3B3B"/>
                </a:solidFill>
                <a:latin typeface="Levenim MT" panose="02010502060101010101" pitchFamily="2" charset="-79"/>
                <a:cs typeface="Levenim MT" panose="02010502060101010101" pitchFamily="2" charset="-79"/>
              </a:rPr>
              <a:t>Consider length of education, salary, job duties, current/future staffing needs</a:t>
            </a:r>
          </a:p>
          <a:p>
            <a:pPr marL="0" indent="0">
              <a:spcBef>
                <a:spcPts val="0"/>
              </a:spcBef>
              <a:spcAft>
                <a:spcPts val="1200"/>
              </a:spcAft>
              <a:buNone/>
            </a:pPr>
            <a:endParaRPr lang="en-US" sz="1600" dirty="0" smtClean="0">
              <a:solidFill>
                <a:srgbClr val="3B3B3B"/>
              </a:solidFill>
              <a:latin typeface="Levenim MT" panose="02010502060101010101" pitchFamily="2" charset="-79"/>
              <a:cs typeface="Levenim MT" panose="02010502060101010101" pitchFamily="2" charset="-79"/>
            </a:endParaRPr>
          </a:p>
          <a:p>
            <a:pPr>
              <a:spcBef>
                <a:spcPts val="0"/>
              </a:spcBef>
              <a:spcAft>
                <a:spcPts val="1200"/>
              </a:spcAft>
            </a:pPr>
            <a:r>
              <a:rPr lang="en-US" sz="3000" dirty="0" smtClean="0">
                <a:solidFill>
                  <a:srgbClr val="3B3B3B"/>
                </a:solidFill>
                <a:latin typeface="Levenim MT" panose="02010502060101010101" pitchFamily="2" charset="-79"/>
                <a:cs typeface="Levenim MT" panose="02010502060101010101" pitchFamily="2" charset="-79"/>
              </a:rPr>
              <a:t>And think about your interests and your personality type. </a:t>
            </a:r>
            <a:r>
              <a:rPr lang="en-US" sz="3000" b="1" dirty="0" smtClean="0">
                <a:solidFill>
                  <a:srgbClr val="3B3B3B"/>
                </a:solidFill>
                <a:latin typeface="Levenim MT" panose="02010502060101010101" pitchFamily="2" charset="-79"/>
                <a:cs typeface="Levenim MT" panose="02010502060101010101" pitchFamily="2" charset="-79"/>
              </a:rPr>
              <a:t>For example…</a:t>
            </a:r>
            <a:endParaRPr lang="en-US" sz="3000" b="1" dirty="0">
              <a:solidFill>
                <a:srgbClr val="3B3B3B"/>
              </a:solidFill>
              <a:latin typeface="Levenim MT" panose="02010502060101010101" pitchFamily="2" charset="-79"/>
              <a:cs typeface="Levenim MT" panose="02010502060101010101" pitchFamily="2" charset="-79"/>
            </a:endParaRPr>
          </a:p>
        </p:txBody>
      </p:sp>
      <p:grpSp>
        <p:nvGrpSpPr>
          <p:cNvPr id="4" name="Group 3"/>
          <p:cNvGrpSpPr/>
          <p:nvPr/>
        </p:nvGrpSpPr>
        <p:grpSpPr>
          <a:xfrm>
            <a:off x="124433" y="76200"/>
            <a:ext cx="1161849" cy="6705600"/>
            <a:chOff x="162366" y="-76200"/>
            <a:chExt cx="1162499" cy="6739099"/>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883" y="5565884"/>
              <a:ext cx="1158332" cy="1097015"/>
            </a:xfrm>
            <a:prstGeom prst="rect">
              <a:avLst/>
            </a:prstGeom>
            <a:noFill/>
            <a:ln w="38100">
              <a:solidFill>
                <a:srgbClr val="A6DA52"/>
              </a:solidFill>
            </a:ln>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8500" r="10325" b="3114"/>
            <a:stretch/>
          </p:blipFill>
          <p:spPr>
            <a:xfrm>
              <a:off x="162366" y="-76200"/>
              <a:ext cx="1162499" cy="1106117"/>
            </a:xfrm>
            <a:prstGeom prst="rect">
              <a:avLst/>
            </a:prstGeom>
            <a:ln w="38100">
              <a:solidFill>
                <a:srgbClr val="A6DA52"/>
              </a:solidFill>
            </a:ln>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19752" b="3774"/>
            <a:stretch/>
          </p:blipFill>
          <p:spPr>
            <a:xfrm>
              <a:off x="162366" y="4448397"/>
              <a:ext cx="1161849" cy="1097015"/>
            </a:xfrm>
            <a:prstGeom prst="rect">
              <a:avLst/>
            </a:prstGeom>
            <a:ln w="38100">
              <a:solidFill>
                <a:srgbClr val="A6DA52"/>
              </a:solidFill>
            </a:ln>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5777" r="29431"/>
            <a:stretch/>
          </p:blipFill>
          <p:spPr>
            <a:xfrm>
              <a:off x="166532" y="3342280"/>
              <a:ext cx="1157683" cy="1097015"/>
            </a:xfrm>
            <a:prstGeom prst="rect">
              <a:avLst/>
            </a:prstGeom>
            <a:ln w="38100">
              <a:solidFill>
                <a:srgbClr val="A6DA52"/>
              </a:solidFill>
            </a:ln>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r="28889" b="11000"/>
            <a:stretch/>
          </p:blipFill>
          <p:spPr>
            <a:xfrm>
              <a:off x="166532" y="2209800"/>
              <a:ext cx="1158332" cy="1106117"/>
            </a:xfrm>
            <a:prstGeom prst="rect">
              <a:avLst/>
            </a:prstGeom>
            <a:ln w="38100">
              <a:solidFill>
                <a:srgbClr val="A6DA52"/>
              </a:solidFill>
            </a:ln>
          </p:spPr>
        </p:pic>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l="13778" t="6677" r="17223" b="3663"/>
            <a:stretch/>
          </p:blipFill>
          <p:spPr>
            <a:xfrm>
              <a:off x="166533" y="1066800"/>
              <a:ext cx="1158332" cy="1106117"/>
            </a:xfrm>
            <a:prstGeom prst="rect">
              <a:avLst/>
            </a:prstGeom>
            <a:ln w="38100">
              <a:solidFill>
                <a:srgbClr val="A6DA52"/>
              </a:solidFill>
            </a:ln>
          </p:spPr>
        </p:pic>
      </p:grpSp>
    </p:spTree>
    <p:extLst>
      <p:ext uri="{BB962C8B-B14F-4D97-AF65-F5344CB8AC3E}">
        <p14:creationId xmlns:p14="http://schemas.microsoft.com/office/powerpoint/2010/main" val="375392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8229600" cy="1143000"/>
          </a:xfrm>
        </p:spPr>
        <p:txBody>
          <a:bodyPr>
            <a:normAutofit/>
          </a:bodyPr>
          <a:lstStyle/>
          <a:p>
            <a:r>
              <a:rPr lang="en-US" sz="5400" b="1" dirty="0" smtClean="0">
                <a:solidFill>
                  <a:srgbClr val="C00000"/>
                </a:solidFill>
                <a:latin typeface="Levenim MT" panose="02010502060101010101" pitchFamily="2" charset="-79"/>
                <a:cs typeface="Levenim MT" panose="02010502060101010101" pitchFamily="2" charset="-79"/>
              </a:rPr>
              <a:t>Are you a “doer”?</a:t>
            </a:r>
            <a:endParaRPr lang="en-US" sz="5400" b="1" dirty="0">
              <a:solidFill>
                <a:srgbClr val="C00000"/>
              </a:solidFill>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1447800" y="1981200"/>
            <a:ext cx="8229600" cy="4525963"/>
          </a:xfrm>
        </p:spPr>
        <p:txBody>
          <a:bodyPr/>
          <a:lstStyle/>
          <a:p>
            <a:pPr>
              <a:spcAft>
                <a:spcPts val="1800"/>
              </a:spcAft>
            </a:pPr>
            <a:r>
              <a:rPr lang="en-US" dirty="0" smtClean="0">
                <a:solidFill>
                  <a:srgbClr val="3B3B3B"/>
                </a:solidFill>
                <a:latin typeface="Levenim MT" panose="02010502060101010101" pitchFamily="2" charset="-79"/>
                <a:cs typeface="Levenim MT" panose="02010502060101010101" pitchFamily="2" charset="-79"/>
              </a:rPr>
              <a:t>Athletic Trainer</a:t>
            </a:r>
          </a:p>
          <a:p>
            <a:pPr>
              <a:spcAft>
                <a:spcPts val="1800"/>
              </a:spcAft>
            </a:pPr>
            <a:r>
              <a:rPr lang="en-US" dirty="0" smtClean="0">
                <a:solidFill>
                  <a:srgbClr val="3B3B3B"/>
                </a:solidFill>
                <a:latin typeface="Levenim MT" panose="02010502060101010101" pitchFamily="2" charset="-79"/>
                <a:cs typeface="Levenim MT" panose="02010502060101010101" pitchFamily="2" charset="-79"/>
              </a:rPr>
              <a:t>Certified Nursing Assistant</a:t>
            </a:r>
          </a:p>
          <a:p>
            <a:pPr>
              <a:spcAft>
                <a:spcPts val="1800"/>
              </a:spcAft>
            </a:pPr>
            <a:r>
              <a:rPr lang="en-US" dirty="0" smtClean="0">
                <a:solidFill>
                  <a:srgbClr val="3B3B3B"/>
                </a:solidFill>
                <a:latin typeface="Levenim MT" panose="02010502060101010101" pitchFamily="2" charset="-79"/>
                <a:cs typeface="Levenim MT" panose="02010502060101010101" pitchFamily="2" charset="-79"/>
              </a:rPr>
              <a:t>Dental Laboratory </a:t>
            </a:r>
            <a:r>
              <a:rPr lang="en-US" dirty="0">
                <a:solidFill>
                  <a:srgbClr val="3B3B3B"/>
                </a:solidFill>
                <a:latin typeface="Levenim MT" panose="02010502060101010101" pitchFamily="2" charset="-79"/>
                <a:cs typeface="Levenim MT" panose="02010502060101010101" pitchFamily="2" charset="-79"/>
              </a:rPr>
              <a:t>T</a:t>
            </a:r>
            <a:r>
              <a:rPr lang="en-US" dirty="0" smtClean="0">
                <a:solidFill>
                  <a:srgbClr val="3B3B3B"/>
                </a:solidFill>
                <a:latin typeface="Levenim MT" panose="02010502060101010101" pitchFamily="2" charset="-79"/>
                <a:cs typeface="Levenim MT" panose="02010502060101010101" pitchFamily="2" charset="-79"/>
              </a:rPr>
              <a:t>echnician</a:t>
            </a:r>
          </a:p>
          <a:p>
            <a:pPr>
              <a:spcAft>
                <a:spcPts val="1800"/>
              </a:spcAft>
            </a:pPr>
            <a:r>
              <a:rPr lang="en-US" dirty="0" err="1" smtClean="0">
                <a:solidFill>
                  <a:srgbClr val="3B3B3B"/>
                </a:solidFill>
                <a:latin typeface="Levenim MT" panose="02010502060101010101" pitchFamily="2" charset="-79"/>
                <a:cs typeface="Levenim MT" panose="02010502060101010101" pitchFamily="2" charset="-79"/>
              </a:rPr>
              <a:t>Orthotist</a:t>
            </a:r>
            <a:r>
              <a:rPr lang="en-US" dirty="0" smtClean="0">
                <a:solidFill>
                  <a:srgbClr val="3B3B3B"/>
                </a:solidFill>
                <a:latin typeface="Levenim MT" panose="02010502060101010101" pitchFamily="2" charset="-79"/>
                <a:cs typeface="Levenim MT" panose="02010502060101010101" pitchFamily="2" charset="-79"/>
              </a:rPr>
              <a:t>/Prosthetist</a:t>
            </a:r>
          </a:p>
          <a:p>
            <a:pPr>
              <a:spcAft>
                <a:spcPts val="600"/>
              </a:spcAft>
            </a:pPr>
            <a:endParaRPr lang="en-US" dirty="0" smtClean="0">
              <a:solidFill>
                <a:srgbClr val="3F3F3F"/>
              </a:solidFill>
              <a:latin typeface="Levenim MT" panose="02010502060101010101" pitchFamily="2" charset="-79"/>
              <a:cs typeface="Levenim MT" panose="02010502060101010101" pitchFamily="2" charset="-79"/>
            </a:endParaRPr>
          </a:p>
          <a:p>
            <a:pPr marL="0" indent="0">
              <a:spcAft>
                <a:spcPts val="600"/>
              </a:spcAft>
              <a:buNone/>
            </a:pPr>
            <a:endParaRPr lang="en-US" dirty="0">
              <a:solidFill>
                <a:srgbClr val="3F3F3F"/>
              </a:solidFill>
              <a:latin typeface="Levenim MT" panose="02010502060101010101" pitchFamily="2" charset="-79"/>
              <a:cs typeface="Levenim MT" panose="02010502060101010101" pitchFamily="2" charset="-79"/>
            </a:endParaRPr>
          </a:p>
        </p:txBody>
      </p:sp>
      <p:grpSp>
        <p:nvGrpSpPr>
          <p:cNvPr id="4" name="Group 3"/>
          <p:cNvGrpSpPr/>
          <p:nvPr/>
        </p:nvGrpSpPr>
        <p:grpSpPr>
          <a:xfrm>
            <a:off x="124433" y="76200"/>
            <a:ext cx="1161849" cy="6705600"/>
            <a:chOff x="162366" y="-76200"/>
            <a:chExt cx="1162499" cy="6739099"/>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883" y="5565884"/>
              <a:ext cx="1158332" cy="1097015"/>
            </a:xfrm>
            <a:prstGeom prst="rect">
              <a:avLst/>
            </a:prstGeom>
            <a:noFill/>
            <a:ln w="38100">
              <a:solidFill>
                <a:srgbClr val="A6DA52"/>
              </a:solidFill>
            </a:ln>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8500" r="10325" b="3114"/>
            <a:stretch/>
          </p:blipFill>
          <p:spPr>
            <a:xfrm>
              <a:off x="162366" y="-76200"/>
              <a:ext cx="1162499" cy="1106117"/>
            </a:xfrm>
            <a:prstGeom prst="rect">
              <a:avLst/>
            </a:prstGeom>
            <a:ln w="38100">
              <a:solidFill>
                <a:srgbClr val="A6DA52"/>
              </a:solidFill>
            </a:ln>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19752" b="3774"/>
            <a:stretch/>
          </p:blipFill>
          <p:spPr>
            <a:xfrm>
              <a:off x="162366" y="4448397"/>
              <a:ext cx="1161849" cy="1097015"/>
            </a:xfrm>
            <a:prstGeom prst="rect">
              <a:avLst/>
            </a:prstGeom>
            <a:ln w="38100">
              <a:solidFill>
                <a:srgbClr val="A6DA52"/>
              </a:solidFill>
            </a:ln>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5777" r="29431"/>
            <a:stretch/>
          </p:blipFill>
          <p:spPr>
            <a:xfrm>
              <a:off x="166532" y="3342280"/>
              <a:ext cx="1157683" cy="1097015"/>
            </a:xfrm>
            <a:prstGeom prst="rect">
              <a:avLst/>
            </a:prstGeom>
            <a:ln w="38100">
              <a:solidFill>
                <a:srgbClr val="A6DA52"/>
              </a:solidFill>
            </a:ln>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r="28889" b="11000"/>
            <a:stretch/>
          </p:blipFill>
          <p:spPr>
            <a:xfrm>
              <a:off x="166532" y="2209800"/>
              <a:ext cx="1158332" cy="1106117"/>
            </a:xfrm>
            <a:prstGeom prst="rect">
              <a:avLst/>
            </a:prstGeom>
            <a:ln w="38100">
              <a:solidFill>
                <a:srgbClr val="A6DA52"/>
              </a:solidFill>
            </a:ln>
          </p:spPr>
        </p:pic>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l="13778" t="6677" r="17223" b="3663"/>
            <a:stretch/>
          </p:blipFill>
          <p:spPr>
            <a:xfrm>
              <a:off x="166533" y="1066800"/>
              <a:ext cx="1158332" cy="1106117"/>
            </a:xfrm>
            <a:prstGeom prst="rect">
              <a:avLst/>
            </a:prstGeom>
            <a:ln w="38100">
              <a:solidFill>
                <a:srgbClr val="A6DA52"/>
              </a:solidFill>
            </a:ln>
          </p:spPr>
        </p:pic>
      </p:grpSp>
    </p:spTree>
    <p:extLst>
      <p:ext uri="{BB962C8B-B14F-4D97-AF65-F5344CB8AC3E}">
        <p14:creationId xmlns:p14="http://schemas.microsoft.com/office/powerpoint/2010/main" val="33522653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C00000"/>
                </a:solidFill>
                <a:latin typeface="Levenim MT" panose="02010502060101010101" pitchFamily="2" charset="-79"/>
                <a:cs typeface="Levenim MT" panose="02010502060101010101" pitchFamily="2" charset="-79"/>
              </a:rPr>
              <a:t>Athletic Trainer </a:t>
            </a:r>
            <a:endParaRPr lang="en-US" sz="4800" b="1" dirty="0">
              <a:solidFill>
                <a:srgbClr val="C00000"/>
              </a:solidFill>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457200" y="1371600"/>
            <a:ext cx="8229600" cy="5105400"/>
          </a:xfrm>
        </p:spPr>
        <p:txBody>
          <a:bodyPr>
            <a:normAutofit lnSpcReduction="10000"/>
          </a:bodyPr>
          <a:lstStyle/>
          <a:p>
            <a:pPr marL="0" indent="0">
              <a:spcBef>
                <a:spcPts val="0"/>
              </a:spcBef>
              <a:buNone/>
            </a:pPr>
            <a:r>
              <a:rPr lang="en-US" sz="2800" b="1" dirty="0" smtClean="0">
                <a:solidFill>
                  <a:srgbClr val="3B3B3B"/>
                </a:solidFill>
                <a:latin typeface="Levenim MT" panose="02010502060101010101" pitchFamily="2" charset="-79"/>
                <a:cs typeface="Levenim MT" panose="02010502060101010101" pitchFamily="2" charset="-79"/>
              </a:rPr>
              <a:t>What They Do: </a:t>
            </a:r>
            <a:r>
              <a:rPr lang="en-US" sz="2800" dirty="0" smtClean="0">
                <a:solidFill>
                  <a:srgbClr val="3B3B3B"/>
                </a:solidFill>
                <a:latin typeface="Levenim MT" panose="02010502060101010101" pitchFamily="2" charset="-79"/>
                <a:cs typeface="Levenim MT" panose="02010502060101010101" pitchFamily="2" charset="-79"/>
              </a:rPr>
              <a:t>Evaluate </a:t>
            </a:r>
          </a:p>
          <a:p>
            <a:pPr marL="0" indent="0">
              <a:spcBef>
                <a:spcPts val="0"/>
              </a:spcBef>
              <a:buNone/>
            </a:pPr>
            <a:r>
              <a:rPr lang="en-US" sz="2800" dirty="0" smtClean="0">
                <a:solidFill>
                  <a:srgbClr val="3B3B3B"/>
                </a:solidFill>
                <a:latin typeface="Levenim MT" panose="02010502060101010101" pitchFamily="2" charset="-79"/>
                <a:cs typeface="Levenim MT" panose="02010502060101010101" pitchFamily="2" charset="-79"/>
              </a:rPr>
              <a:t>And advise </a:t>
            </a:r>
            <a:r>
              <a:rPr lang="en-US" sz="2800" dirty="0">
                <a:solidFill>
                  <a:srgbClr val="3B3B3B"/>
                </a:solidFill>
                <a:latin typeface="Levenim MT" panose="02010502060101010101" pitchFamily="2" charset="-79"/>
                <a:cs typeface="Levenim MT" panose="02010502060101010101" pitchFamily="2" charset="-79"/>
              </a:rPr>
              <a:t>individuals to </a:t>
            </a:r>
            <a:endParaRPr lang="en-US" sz="2800" dirty="0" smtClean="0">
              <a:solidFill>
                <a:srgbClr val="3B3B3B"/>
              </a:solidFill>
              <a:latin typeface="Levenim MT" panose="02010502060101010101" pitchFamily="2" charset="-79"/>
              <a:cs typeface="Levenim MT" panose="02010502060101010101" pitchFamily="2" charset="-79"/>
            </a:endParaRPr>
          </a:p>
          <a:p>
            <a:pPr marL="0" indent="0">
              <a:spcBef>
                <a:spcPts val="0"/>
              </a:spcBef>
              <a:buNone/>
            </a:pPr>
            <a:r>
              <a:rPr lang="en-US" sz="2800" dirty="0" smtClean="0">
                <a:solidFill>
                  <a:srgbClr val="3B3B3B"/>
                </a:solidFill>
                <a:latin typeface="Levenim MT" panose="02010502060101010101" pitchFamily="2" charset="-79"/>
                <a:cs typeface="Levenim MT" panose="02010502060101010101" pitchFamily="2" charset="-79"/>
              </a:rPr>
              <a:t>assist recovery </a:t>
            </a:r>
            <a:r>
              <a:rPr lang="en-US" sz="2800" dirty="0">
                <a:solidFill>
                  <a:srgbClr val="3B3B3B"/>
                </a:solidFill>
                <a:latin typeface="Levenim MT" panose="02010502060101010101" pitchFamily="2" charset="-79"/>
                <a:cs typeface="Levenim MT" panose="02010502060101010101" pitchFamily="2" charset="-79"/>
              </a:rPr>
              <a:t>from or </a:t>
            </a:r>
            <a:endParaRPr lang="en-US" sz="2800" dirty="0" smtClean="0">
              <a:solidFill>
                <a:srgbClr val="3B3B3B"/>
              </a:solidFill>
              <a:latin typeface="Levenim MT" panose="02010502060101010101" pitchFamily="2" charset="-79"/>
              <a:cs typeface="Levenim MT" panose="02010502060101010101" pitchFamily="2" charset="-79"/>
            </a:endParaRPr>
          </a:p>
          <a:p>
            <a:pPr marL="0" indent="0">
              <a:spcBef>
                <a:spcPts val="0"/>
              </a:spcBef>
              <a:buNone/>
            </a:pPr>
            <a:r>
              <a:rPr lang="en-US" sz="2800" dirty="0" smtClean="0">
                <a:solidFill>
                  <a:srgbClr val="3B3B3B"/>
                </a:solidFill>
                <a:latin typeface="Levenim MT" panose="02010502060101010101" pitchFamily="2" charset="-79"/>
                <a:cs typeface="Levenim MT" panose="02010502060101010101" pitchFamily="2" charset="-79"/>
              </a:rPr>
              <a:t>avoid athletic-related </a:t>
            </a:r>
          </a:p>
          <a:p>
            <a:pPr marL="0" indent="0">
              <a:spcBef>
                <a:spcPts val="0"/>
              </a:spcBef>
              <a:buNone/>
            </a:pPr>
            <a:r>
              <a:rPr lang="en-US" sz="2800" dirty="0" smtClean="0">
                <a:solidFill>
                  <a:srgbClr val="3B3B3B"/>
                </a:solidFill>
                <a:latin typeface="Levenim MT" panose="02010502060101010101" pitchFamily="2" charset="-79"/>
                <a:cs typeface="Levenim MT" panose="02010502060101010101" pitchFamily="2" charset="-79"/>
              </a:rPr>
              <a:t>injuries or illnesses</a:t>
            </a:r>
            <a:r>
              <a:rPr lang="en-US" sz="2800" dirty="0">
                <a:solidFill>
                  <a:srgbClr val="3B3B3B"/>
                </a:solidFill>
                <a:latin typeface="Levenim MT" panose="02010502060101010101" pitchFamily="2" charset="-79"/>
                <a:cs typeface="Levenim MT" panose="02010502060101010101" pitchFamily="2" charset="-79"/>
              </a:rPr>
              <a:t>, or </a:t>
            </a:r>
            <a:endParaRPr lang="en-US" sz="2800" dirty="0" smtClean="0">
              <a:solidFill>
                <a:srgbClr val="3B3B3B"/>
              </a:solidFill>
              <a:latin typeface="Levenim MT" panose="02010502060101010101" pitchFamily="2" charset="-79"/>
              <a:cs typeface="Levenim MT" panose="02010502060101010101" pitchFamily="2" charset="-79"/>
            </a:endParaRPr>
          </a:p>
          <a:p>
            <a:pPr marL="0" indent="0">
              <a:spcBef>
                <a:spcPts val="0"/>
              </a:spcBef>
              <a:buNone/>
            </a:pPr>
            <a:r>
              <a:rPr lang="en-US" sz="2800" dirty="0" smtClean="0">
                <a:solidFill>
                  <a:srgbClr val="3B3B3B"/>
                </a:solidFill>
                <a:latin typeface="Levenim MT" panose="02010502060101010101" pitchFamily="2" charset="-79"/>
                <a:cs typeface="Levenim MT" panose="02010502060101010101" pitchFamily="2" charset="-79"/>
              </a:rPr>
              <a:t>maintain peak physical </a:t>
            </a:r>
          </a:p>
          <a:p>
            <a:pPr marL="0" indent="0">
              <a:spcBef>
                <a:spcPts val="0"/>
              </a:spcBef>
              <a:spcAft>
                <a:spcPts val="1800"/>
              </a:spcAft>
              <a:buNone/>
            </a:pPr>
            <a:r>
              <a:rPr lang="en-US" sz="2800" dirty="0" smtClean="0">
                <a:solidFill>
                  <a:srgbClr val="3B3B3B"/>
                </a:solidFill>
                <a:latin typeface="Levenim MT" panose="02010502060101010101" pitchFamily="2" charset="-79"/>
                <a:cs typeface="Levenim MT" panose="02010502060101010101" pitchFamily="2" charset="-79"/>
              </a:rPr>
              <a:t>fitness</a:t>
            </a:r>
            <a:r>
              <a:rPr lang="en-US" sz="2800" dirty="0">
                <a:solidFill>
                  <a:srgbClr val="3B3B3B"/>
                </a:solidFill>
                <a:latin typeface="Levenim MT" panose="02010502060101010101" pitchFamily="2" charset="-79"/>
                <a:cs typeface="Levenim MT" panose="02010502060101010101" pitchFamily="2" charset="-79"/>
              </a:rPr>
              <a:t>. May </a:t>
            </a:r>
            <a:r>
              <a:rPr lang="en-US" sz="2800" dirty="0" smtClean="0">
                <a:solidFill>
                  <a:srgbClr val="3B3B3B"/>
                </a:solidFill>
                <a:latin typeface="Levenim MT" panose="02010502060101010101" pitchFamily="2" charset="-79"/>
                <a:cs typeface="Levenim MT" panose="02010502060101010101" pitchFamily="2" charset="-79"/>
              </a:rPr>
              <a:t>provide first </a:t>
            </a:r>
            <a:r>
              <a:rPr lang="en-US" sz="2800" dirty="0">
                <a:solidFill>
                  <a:srgbClr val="3B3B3B"/>
                </a:solidFill>
                <a:latin typeface="Levenim MT" panose="02010502060101010101" pitchFamily="2" charset="-79"/>
                <a:cs typeface="Levenim MT" panose="02010502060101010101" pitchFamily="2" charset="-79"/>
              </a:rPr>
              <a:t>aid or emergency care</a:t>
            </a:r>
            <a:r>
              <a:rPr lang="en-US" sz="2800" dirty="0" smtClean="0">
                <a:solidFill>
                  <a:srgbClr val="3B3B3B"/>
                </a:solidFill>
                <a:latin typeface="Levenim MT" panose="02010502060101010101" pitchFamily="2" charset="-79"/>
                <a:cs typeface="Levenim MT" panose="02010502060101010101" pitchFamily="2" charset="-79"/>
              </a:rPr>
              <a:t>.</a:t>
            </a:r>
          </a:p>
          <a:p>
            <a:pPr marL="0" indent="0">
              <a:spcAft>
                <a:spcPts val="600"/>
              </a:spcAft>
              <a:buNone/>
            </a:pPr>
            <a:r>
              <a:rPr lang="en-US" sz="2800" b="1" dirty="0" smtClean="0">
                <a:solidFill>
                  <a:srgbClr val="3B3B3B"/>
                </a:solidFill>
                <a:latin typeface="Levenim MT" panose="02010502060101010101" pitchFamily="2" charset="-79"/>
                <a:cs typeface="Levenim MT" panose="02010502060101010101" pitchFamily="2" charset="-79"/>
              </a:rPr>
              <a:t>	Education: </a:t>
            </a:r>
            <a:r>
              <a:rPr lang="en-US" sz="2800" dirty="0" smtClean="0">
                <a:solidFill>
                  <a:srgbClr val="3B3B3B"/>
                </a:solidFill>
                <a:latin typeface="Levenim MT" panose="02010502060101010101" pitchFamily="2" charset="-79"/>
                <a:cs typeface="Levenim MT" panose="02010502060101010101" pitchFamily="2" charset="-79"/>
              </a:rPr>
              <a:t>at least a bachelor’s degree 	in athletic training or a related program.</a:t>
            </a:r>
          </a:p>
          <a:p>
            <a:pPr marL="0" indent="0">
              <a:spcAft>
                <a:spcPts val="600"/>
              </a:spcAft>
              <a:buNone/>
            </a:pPr>
            <a:r>
              <a:rPr lang="en-US" sz="2800" b="1" dirty="0" smtClean="0">
                <a:solidFill>
                  <a:srgbClr val="3B3B3B"/>
                </a:solidFill>
                <a:latin typeface="Levenim MT" panose="02010502060101010101" pitchFamily="2" charset="-79"/>
                <a:cs typeface="Levenim MT" panose="02010502060101010101" pitchFamily="2" charset="-79"/>
              </a:rPr>
              <a:t>	Median salary in SD: </a:t>
            </a:r>
            <a:r>
              <a:rPr lang="en-US" sz="2800" dirty="0" smtClean="0">
                <a:solidFill>
                  <a:srgbClr val="3B3B3B"/>
                </a:solidFill>
                <a:latin typeface="Levenim MT" panose="02010502060101010101" pitchFamily="2" charset="-79"/>
                <a:cs typeface="Levenim MT" panose="02010502060101010101" pitchFamily="2" charset="-79"/>
              </a:rPr>
              <a:t>$40,600</a:t>
            </a:r>
            <a:endParaRPr lang="en-US" sz="2800" dirty="0">
              <a:solidFill>
                <a:srgbClr val="3B3B3B"/>
              </a:solidFill>
              <a:latin typeface="Levenim MT" panose="02010502060101010101" pitchFamily="2" charset="-79"/>
              <a:cs typeface="Levenim MT" panose="02010502060101010101" pitchFamily="2" charset="-79"/>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1447800"/>
            <a:ext cx="3295650" cy="2182453"/>
          </a:xfrm>
          <a:prstGeom prst="rect">
            <a:avLst/>
          </a:prstGeom>
          <a:ln w="38100">
            <a:solidFill>
              <a:srgbClr val="A6DA52"/>
            </a:solidFill>
          </a:ln>
        </p:spPr>
      </p:pic>
    </p:spTree>
    <p:extLst>
      <p:ext uri="{BB962C8B-B14F-4D97-AF65-F5344CB8AC3E}">
        <p14:creationId xmlns:p14="http://schemas.microsoft.com/office/powerpoint/2010/main" val="4305575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839200" cy="914400"/>
          </a:xfrm>
        </p:spPr>
        <p:txBody>
          <a:bodyPr>
            <a:normAutofit fontScale="90000"/>
          </a:bodyPr>
          <a:lstStyle/>
          <a:p>
            <a:r>
              <a:rPr lang="en-US" sz="4900" b="1" dirty="0" smtClean="0">
                <a:solidFill>
                  <a:srgbClr val="C00000"/>
                </a:solidFill>
                <a:latin typeface="Levenim MT" panose="02010502060101010101" pitchFamily="2" charset="-79"/>
                <a:cs typeface="Levenim MT" panose="02010502060101010101" pitchFamily="2" charset="-79"/>
              </a:rPr>
              <a:t>Certified Nursing Assistant</a:t>
            </a:r>
            <a:r>
              <a:rPr lang="en-US" dirty="0" smtClean="0">
                <a:solidFill>
                  <a:srgbClr val="3F3F3F"/>
                </a:solidFill>
                <a:latin typeface="Levenim MT" panose="02010502060101010101" pitchFamily="2" charset="-79"/>
                <a:cs typeface="Levenim MT" panose="02010502060101010101" pitchFamily="2" charset="-79"/>
              </a:rPr>
              <a:t/>
            </a:r>
            <a:br>
              <a:rPr lang="en-US" dirty="0" smtClean="0">
                <a:solidFill>
                  <a:srgbClr val="3F3F3F"/>
                </a:solidFill>
                <a:latin typeface="Levenim MT" panose="02010502060101010101" pitchFamily="2" charset="-79"/>
                <a:cs typeface="Levenim MT" panose="02010502060101010101" pitchFamily="2" charset="-79"/>
              </a:rPr>
            </a:br>
            <a:endParaRPr lang="en-US" dirty="0"/>
          </a:p>
        </p:txBody>
      </p:sp>
      <p:sp>
        <p:nvSpPr>
          <p:cNvPr id="3" name="Content Placeholder 2"/>
          <p:cNvSpPr>
            <a:spLocks noGrp="1"/>
          </p:cNvSpPr>
          <p:nvPr>
            <p:ph idx="1"/>
          </p:nvPr>
        </p:nvSpPr>
        <p:spPr>
          <a:xfrm>
            <a:off x="457200" y="1219200"/>
            <a:ext cx="8229600" cy="5410200"/>
          </a:xfrm>
        </p:spPr>
        <p:txBody>
          <a:bodyPr>
            <a:normAutofit fontScale="92500" lnSpcReduction="10000"/>
          </a:bodyPr>
          <a:lstStyle/>
          <a:p>
            <a:pPr marL="0" indent="0">
              <a:spcBef>
                <a:spcPts val="0"/>
              </a:spcBef>
              <a:buNone/>
            </a:pPr>
            <a:r>
              <a:rPr lang="en-US" sz="2800" b="1" dirty="0" smtClean="0">
                <a:solidFill>
                  <a:srgbClr val="3B3B3B"/>
                </a:solidFill>
                <a:latin typeface="Levenim MT" panose="02010502060101010101" pitchFamily="2" charset="-79"/>
                <a:cs typeface="Levenim MT" panose="02010502060101010101" pitchFamily="2" charset="-79"/>
              </a:rPr>
              <a:t>What They Do:</a:t>
            </a:r>
            <a:r>
              <a:rPr lang="en-US" sz="2800" dirty="0">
                <a:solidFill>
                  <a:srgbClr val="3B3B3B"/>
                </a:solidFill>
              </a:rPr>
              <a:t> </a:t>
            </a:r>
            <a:r>
              <a:rPr lang="en-US" sz="2800" dirty="0">
                <a:solidFill>
                  <a:srgbClr val="3B3B3B"/>
                </a:solidFill>
                <a:latin typeface="Levenim MT" panose="02010502060101010101" pitchFamily="2" charset="-79"/>
                <a:cs typeface="Levenim MT" panose="02010502060101010101" pitchFamily="2" charset="-79"/>
              </a:rPr>
              <a:t>Provide basic patient care under direction of </a:t>
            </a:r>
            <a:r>
              <a:rPr lang="en-US" sz="2800" dirty="0" smtClean="0">
                <a:solidFill>
                  <a:srgbClr val="3B3B3B"/>
                </a:solidFill>
                <a:latin typeface="Levenim MT" panose="02010502060101010101" pitchFamily="2" charset="-79"/>
                <a:cs typeface="Levenim MT" panose="02010502060101010101" pitchFamily="2" charset="-79"/>
              </a:rPr>
              <a:t>nursing</a:t>
            </a:r>
          </a:p>
          <a:p>
            <a:pPr marL="0" indent="0">
              <a:spcBef>
                <a:spcPts val="0"/>
              </a:spcBef>
              <a:buNone/>
            </a:pPr>
            <a:r>
              <a:rPr lang="en-US" sz="2800" dirty="0" smtClean="0">
                <a:solidFill>
                  <a:srgbClr val="3B3B3B"/>
                </a:solidFill>
                <a:latin typeface="Levenim MT" panose="02010502060101010101" pitchFamily="2" charset="-79"/>
                <a:cs typeface="Levenim MT" panose="02010502060101010101" pitchFamily="2" charset="-79"/>
              </a:rPr>
              <a:t>staff. Perform duties </a:t>
            </a:r>
          </a:p>
          <a:p>
            <a:pPr marL="0" indent="0">
              <a:spcBef>
                <a:spcPts val="0"/>
              </a:spcBef>
              <a:buNone/>
            </a:pPr>
            <a:r>
              <a:rPr lang="en-US" sz="2800" dirty="0" smtClean="0">
                <a:solidFill>
                  <a:srgbClr val="3B3B3B"/>
                </a:solidFill>
                <a:latin typeface="Levenim MT" panose="02010502060101010101" pitchFamily="2" charset="-79"/>
                <a:cs typeface="Levenim MT" panose="02010502060101010101" pitchFamily="2" charset="-79"/>
              </a:rPr>
              <a:t>such </a:t>
            </a:r>
            <a:r>
              <a:rPr lang="en-US" sz="2800" dirty="0">
                <a:solidFill>
                  <a:srgbClr val="3B3B3B"/>
                </a:solidFill>
                <a:latin typeface="Levenim MT" panose="02010502060101010101" pitchFamily="2" charset="-79"/>
                <a:cs typeface="Levenim MT" panose="02010502060101010101" pitchFamily="2" charset="-79"/>
              </a:rPr>
              <a:t>as feed, </a:t>
            </a:r>
            <a:r>
              <a:rPr lang="en-US" sz="2800" dirty="0" smtClean="0">
                <a:solidFill>
                  <a:srgbClr val="3B3B3B"/>
                </a:solidFill>
                <a:latin typeface="Levenim MT" panose="02010502060101010101" pitchFamily="2" charset="-79"/>
                <a:cs typeface="Levenim MT" panose="02010502060101010101" pitchFamily="2" charset="-79"/>
              </a:rPr>
              <a:t>bathe</a:t>
            </a:r>
            <a:r>
              <a:rPr lang="en-US" sz="2800" dirty="0">
                <a:solidFill>
                  <a:srgbClr val="3B3B3B"/>
                </a:solidFill>
                <a:latin typeface="Levenim MT" panose="02010502060101010101" pitchFamily="2" charset="-79"/>
                <a:cs typeface="Levenim MT" panose="02010502060101010101" pitchFamily="2" charset="-79"/>
              </a:rPr>
              <a:t>, </a:t>
            </a:r>
            <a:endParaRPr lang="en-US" sz="2800" dirty="0" smtClean="0">
              <a:solidFill>
                <a:srgbClr val="3B3B3B"/>
              </a:solidFill>
              <a:latin typeface="Levenim MT" panose="02010502060101010101" pitchFamily="2" charset="-79"/>
              <a:cs typeface="Levenim MT" panose="02010502060101010101" pitchFamily="2" charset="-79"/>
            </a:endParaRPr>
          </a:p>
          <a:p>
            <a:pPr marL="0" indent="0">
              <a:spcBef>
                <a:spcPts val="0"/>
              </a:spcBef>
              <a:buNone/>
            </a:pPr>
            <a:r>
              <a:rPr lang="en-US" sz="2800" dirty="0" smtClean="0">
                <a:solidFill>
                  <a:srgbClr val="3B3B3B"/>
                </a:solidFill>
                <a:latin typeface="Levenim MT" panose="02010502060101010101" pitchFamily="2" charset="-79"/>
                <a:cs typeface="Levenim MT" panose="02010502060101010101" pitchFamily="2" charset="-79"/>
              </a:rPr>
              <a:t>dress</a:t>
            </a:r>
            <a:r>
              <a:rPr lang="en-US" sz="2800" dirty="0">
                <a:solidFill>
                  <a:srgbClr val="3B3B3B"/>
                </a:solidFill>
                <a:latin typeface="Levenim MT" panose="02010502060101010101" pitchFamily="2" charset="-79"/>
                <a:cs typeface="Levenim MT" panose="02010502060101010101" pitchFamily="2" charset="-79"/>
              </a:rPr>
              <a:t>, groom, or </a:t>
            </a:r>
            <a:r>
              <a:rPr lang="en-US" sz="2800" dirty="0" smtClean="0">
                <a:solidFill>
                  <a:srgbClr val="3B3B3B"/>
                </a:solidFill>
                <a:latin typeface="Levenim MT" panose="02010502060101010101" pitchFamily="2" charset="-79"/>
                <a:cs typeface="Levenim MT" panose="02010502060101010101" pitchFamily="2" charset="-79"/>
              </a:rPr>
              <a:t>move</a:t>
            </a:r>
          </a:p>
          <a:p>
            <a:pPr marL="0" indent="0">
              <a:spcBef>
                <a:spcPts val="0"/>
              </a:spcBef>
              <a:buNone/>
            </a:pPr>
            <a:r>
              <a:rPr lang="en-US" sz="2800" dirty="0" smtClean="0">
                <a:solidFill>
                  <a:srgbClr val="3B3B3B"/>
                </a:solidFill>
                <a:latin typeface="Levenim MT" panose="02010502060101010101" pitchFamily="2" charset="-79"/>
                <a:cs typeface="Levenim MT" panose="02010502060101010101" pitchFamily="2" charset="-79"/>
              </a:rPr>
              <a:t>patients</a:t>
            </a:r>
            <a:r>
              <a:rPr lang="en-US" sz="2800" dirty="0">
                <a:solidFill>
                  <a:srgbClr val="3B3B3B"/>
                </a:solidFill>
                <a:latin typeface="Levenim MT" panose="02010502060101010101" pitchFamily="2" charset="-79"/>
                <a:cs typeface="Levenim MT" panose="02010502060101010101" pitchFamily="2" charset="-79"/>
              </a:rPr>
              <a:t>, or </a:t>
            </a:r>
            <a:r>
              <a:rPr lang="en-US" sz="2800" dirty="0" smtClean="0">
                <a:solidFill>
                  <a:srgbClr val="3B3B3B"/>
                </a:solidFill>
                <a:latin typeface="Levenim MT" panose="02010502060101010101" pitchFamily="2" charset="-79"/>
                <a:cs typeface="Levenim MT" panose="02010502060101010101" pitchFamily="2" charset="-79"/>
              </a:rPr>
              <a:t>change </a:t>
            </a:r>
          </a:p>
          <a:p>
            <a:pPr marL="0" indent="0">
              <a:spcBef>
                <a:spcPts val="0"/>
              </a:spcBef>
              <a:buNone/>
            </a:pPr>
            <a:r>
              <a:rPr lang="en-US" sz="2800" dirty="0" smtClean="0">
                <a:solidFill>
                  <a:srgbClr val="3B3B3B"/>
                </a:solidFill>
                <a:latin typeface="Levenim MT" panose="02010502060101010101" pitchFamily="2" charset="-79"/>
                <a:cs typeface="Levenim MT" panose="02010502060101010101" pitchFamily="2" charset="-79"/>
              </a:rPr>
              <a:t>linens</a:t>
            </a:r>
            <a:r>
              <a:rPr lang="en-US" sz="2800" dirty="0">
                <a:solidFill>
                  <a:srgbClr val="3B3B3B"/>
                </a:solidFill>
                <a:latin typeface="Levenim MT" panose="02010502060101010101" pitchFamily="2" charset="-79"/>
                <a:cs typeface="Levenim MT" panose="02010502060101010101" pitchFamily="2" charset="-79"/>
              </a:rPr>
              <a:t>. May </a:t>
            </a:r>
            <a:r>
              <a:rPr lang="en-US" sz="2800" dirty="0" smtClean="0">
                <a:solidFill>
                  <a:srgbClr val="3B3B3B"/>
                </a:solidFill>
                <a:latin typeface="Levenim MT" panose="02010502060101010101" pitchFamily="2" charset="-79"/>
                <a:cs typeface="Levenim MT" panose="02010502060101010101" pitchFamily="2" charset="-79"/>
              </a:rPr>
              <a:t>transfer or</a:t>
            </a:r>
          </a:p>
          <a:p>
            <a:pPr marL="0" indent="0">
              <a:spcBef>
                <a:spcPts val="0"/>
              </a:spcBef>
              <a:buNone/>
            </a:pPr>
            <a:r>
              <a:rPr lang="en-US" sz="2800" dirty="0" smtClean="0">
                <a:solidFill>
                  <a:srgbClr val="3B3B3B"/>
                </a:solidFill>
                <a:latin typeface="Levenim MT" panose="02010502060101010101" pitchFamily="2" charset="-79"/>
                <a:cs typeface="Levenim MT" panose="02010502060101010101" pitchFamily="2" charset="-79"/>
              </a:rPr>
              <a:t>transport patients. </a:t>
            </a:r>
          </a:p>
          <a:p>
            <a:pPr marL="0" indent="0">
              <a:spcBef>
                <a:spcPts val="0"/>
              </a:spcBef>
              <a:spcAft>
                <a:spcPts val="1800"/>
              </a:spcAft>
              <a:buNone/>
            </a:pPr>
            <a:r>
              <a:rPr lang="en-US" sz="2800" dirty="0" smtClean="0">
                <a:solidFill>
                  <a:srgbClr val="3B3B3B"/>
                </a:solidFill>
                <a:latin typeface="Levenim MT" panose="02010502060101010101" pitchFamily="2" charset="-79"/>
                <a:cs typeface="Levenim MT" panose="02010502060101010101" pitchFamily="2" charset="-79"/>
              </a:rPr>
              <a:t>Includes nursing care attendants, nursing aides, and nursing attendants.</a:t>
            </a:r>
          </a:p>
          <a:p>
            <a:pPr marL="0" indent="0">
              <a:spcAft>
                <a:spcPts val="600"/>
              </a:spcAft>
              <a:buNone/>
            </a:pPr>
            <a:r>
              <a:rPr lang="en-US" sz="2800" dirty="0" smtClean="0">
                <a:solidFill>
                  <a:srgbClr val="3B3B3B"/>
                </a:solidFill>
                <a:latin typeface="Levenim MT" panose="02010502060101010101" pitchFamily="2" charset="-79"/>
                <a:cs typeface="Levenim MT" panose="02010502060101010101" pitchFamily="2" charset="-79"/>
              </a:rPr>
              <a:t>	</a:t>
            </a:r>
            <a:r>
              <a:rPr lang="en-US" sz="2800" b="1" dirty="0" smtClean="0">
                <a:solidFill>
                  <a:srgbClr val="3B3B3B"/>
                </a:solidFill>
                <a:latin typeface="Levenim MT" panose="02010502060101010101" pitchFamily="2" charset="-79"/>
                <a:cs typeface="Levenim MT" panose="02010502060101010101" pitchFamily="2" charset="-79"/>
              </a:rPr>
              <a:t>Education: </a:t>
            </a:r>
            <a:r>
              <a:rPr lang="en-US" sz="2800" dirty="0" smtClean="0">
                <a:solidFill>
                  <a:srgbClr val="3B3B3B"/>
                </a:solidFill>
                <a:latin typeface="Levenim MT" panose="02010502060101010101" pitchFamily="2" charset="-79"/>
                <a:cs typeface="Levenim MT" panose="02010502060101010101" pitchFamily="2" charset="-79"/>
              </a:rPr>
              <a:t>complete occupational training 	and certification.</a:t>
            </a:r>
          </a:p>
          <a:p>
            <a:pPr marL="0" indent="0">
              <a:spcAft>
                <a:spcPts val="600"/>
              </a:spcAft>
              <a:buNone/>
            </a:pPr>
            <a:r>
              <a:rPr lang="en-US" sz="2800" b="1" dirty="0" smtClean="0">
                <a:solidFill>
                  <a:srgbClr val="3B3B3B"/>
                </a:solidFill>
                <a:latin typeface="Levenim MT" panose="02010502060101010101" pitchFamily="2" charset="-79"/>
                <a:cs typeface="Levenim MT" panose="02010502060101010101" pitchFamily="2" charset="-79"/>
              </a:rPr>
              <a:t>	Median Salary in SD: </a:t>
            </a:r>
            <a:r>
              <a:rPr lang="en-US" sz="2800" dirty="0" smtClean="0">
                <a:solidFill>
                  <a:srgbClr val="3B3B3B"/>
                </a:solidFill>
                <a:latin typeface="Levenim MT" panose="02010502060101010101" pitchFamily="2" charset="-79"/>
                <a:cs typeface="Levenim MT" panose="02010502060101010101" pitchFamily="2" charset="-79"/>
              </a:rPr>
              <a:t>$22,600</a:t>
            </a:r>
            <a:endParaRPr lang="en-US" sz="2800" dirty="0">
              <a:solidFill>
                <a:srgbClr val="3B3B3B"/>
              </a:solidFill>
              <a:latin typeface="Levenim MT" panose="02010502060101010101" pitchFamily="2" charset="-79"/>
              <a:cs typeface="Levenim MT" panose="02010502060101010101" pitchFamily="2" charset="-79"/>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1676400"/>
            <a:ext cx="3352801" cy="2235201"/>
          </a:xfrm>
          <a:prstGeom prst="rect">
            <a:avLst/>
          </a:prstGeom>
          <a:ln w="38100">
            <a:solidFill>
              <a:srgbClr val="A6DA52"/>
            </a:solidFill>
          </a:ln>
        </p:spPr>
      </p:pic>
    </p:spTree>
    <p:extLst>
      <p:ext uri="{BB962C8B-B14F-4D97-AF65-F5344CB8AC3E}">
        <p14:creationId xmlns:p14="http://schemas.microsoft.com/office/powerpoint/2010/main" val="6307027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Levenim MT" panose="02010502060101010101" pitchFamily="2" charset="-79"/>
                <a:cs typeface="Levenim MT" panose="02010502060101010101" pitchFamily="2" charset="-79"/>
              </a:rPr>
              <a:t>Dental Laboratory Technician </a:t>
            </a:r>
            <a:endParaRPr lang="en-US" b="1" dirty="0">
              <a:solidFill>
                <a:srgbClr val="C00000"/>
              </a:solidFill>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p:txBody>
          <a:bodyPr>
            <a:normAutofit/>
          </a:bodyPr>
          <a:lstStyle/>
          <a:p>
            <a:pPr marL="0" indent="0">
              <a:buNone/>
            </a:pPr>
            <a:r>
              <a:rPr lang="en-US" sz="2800" b="1" dirty="0" smtClean="0">
                <a:solidFill>
                  <a:srgbClr val="3B3B3B"/>
                </a:solidFill>
                <a:latin typeface="Levenim MT" panose="02010502060101010101" pitchFamily="2" charset="-79"/>
                <a:cs typeface="Levenim MT" panose="02010502060101010101" pitchFamily="2" charset="-79"/>
              </a:rPr>
              <a:t>What They Do: </a:t>
            </a:r>
            <a:r>
              <a:rPr lang="en-US" sz="2800" dirty="0" smtClean="0">
                <a:solidFill>
                  <a:srgbClr val="3B3B3B"/>
                </a:solidFill>
                <a:latin typeface="Levenim MT" panose="02010502060101010101" pitchFamily="2" charset="-79"/>
                <a:cs typeface="Levenim MT" panose="02010502060101010101" pitchFamily="2" charset="-79"/>
              </a:rPr>
              <a:t>Construct </a:t>
            </a:r>
            <a:r>
              <a:rPr lang="en-US" sz="2800" dirty="0">
                <a:solidFill>
                  <a:srgbClr val="3B3B3B"/>
                </a:solidFill>
                <a:latin typeface="Levenim MT" panose="02010502060101010101" pitchFamily="2" charset="-79"/>
                <a:cs typeface="Levenim MT" panose="02010502060101010101" pitchFamily="2" charset="-79"/>
              </a:rPr>
              <a:t>and repair full or partial dentures or dental appliances such as crowns and bridges. </a:t>
            </a:r>
            <a:endParaRPr lang="en-US" sz="2800" dirty="0" smtClean="0">
              <a:solidFill>
                <a:srgbClr val="3B3B3B"/>
              </a:solidFill>
              <a:latin typeface="Levenim MT" panose="02010502060101010101" pitchFamily="2" charset="-79"/>
              <a:cs typeface="Levenim MT" panose="02010502060101010101" pitchFamily="2" charset="-79"/>
            </a:endParaRPr>
          </a:p>
          <a:p>
            <a:pPr marL="0" indent="0">
              <a:buNone/>
            </a:pPr>
            <a:endParaRPr lang="en-US" sz="2800" dirty="0" smtClean="0">
              <a:solidFill>
                <a:srgbClr val="3B3B3B"/>
              </a:solidFill>
              <a:latin typeface="Levenim MT" panose="02010502060101010101" pitchFamily="2" charset="-79"/>
              <a:cs typeface="Levenim MT" panose="02010502060101010101" pitchFamily="2" charset="-79"/>
            </a:endParaRPr>
          </a:p>
          <a:p>
            <a:pPr marL="0" indent="0">
              <a:spcAft>
                <a:spcPts val="600"/>
              </a:spcAft>
              <a:buNone/>
            </a:pPr>
            <a:r>
              <a:rPr lang="en-US" sz="2800" b="1" dirty="0" smtClean="0">
                <a:solidFill>
                  <a:srgbClr val="3B3B3B"/>
                </a:solidFill>
                <a:latin typeface="Levenim MT" panose="02010502060101010101" pitchFamily="2" charset="-79"/>
                <a:cs typeface="Levenim MT" panose="02010502060101010101" pitchFamily="2" charset="-79"/>
              </a:rPr>
              <a:t>				Education: </a:t>
            </a:r>
            <a:r>
              <a:rPr lang="en-US" sz="2800" dirty="0" smtClean="0">
                <a:solidFill>
                  <a:srgbClr val="3B3B3B"/>
                </a:solidFill>
                <a:latin typeface="Levenim MT" panose="02010502060101010101" pitchFamily="2" charset="-79"/>
                <a:cs typeface="Levenim MT" panose="02010502060101010101" pitchFamily="2" charset="-79"/>
              </a:rPr>
              <a:t>at least a 				high school diploma.</a:t>
            </a:r>
          </a:p>
          <a:p>
            <a:pPr marL="0" indent="0">
              <a:spcAft>
                <a:spcPts val="600"/>
              </a:spcAft>
              <a:buNone/>
            </a:pPr>
            <a:r>
              <a:rPr lang="en-US" sz="2800" b="1" dirty="0" smtClean="0">
                <a:solidFill>
                  <a:srgbClr val="3B3B3B"/>
                </a:solidFill>
                <a:latin typeface="Levenim MT" panose="02010502060101010101" pitchFamily="2" charset="-79"/>
                <a:cs typeface="Levenim MT" panose="02010502060101010101" pitchFamily="2" charset="-79"/>
              </a:rPr>
              <a:t>				Median Salary in SD: 				</a:t>
            </a:r>
            <a:r>
              <a:rPr lang="en-US" sz="2800" dirty="0" smtClean="0">
                <a:solidFill>
                  <a:srgbClr val="3B3B3B"/>
                </a:solidFill>
                <a:latin typeface="Levenim MT" panose="02010502060101010101" pitchFamily="2" charset="-79"/>
                <a:cs typeface="Levenim MT" panose="02010502060101010101" pitchFamily="2" charset="-79"/>
              </a:rPr>
              <a:t>$30,600</a:t>
            </a:r>
            <a:endParaRPr lang="en-US" sz="2800" dirty="0">
              <a:solidFill>
                <a:srgbClr val="3B3B3B"/>
              </a:solidFill>
              <a:latin typeface="Levenim MT" panose="02010502060101010101" pitchFamily="2" charset="-79"/>
              <a:cs typeface="Levenim MT" panose="02010502060101010101" pitchFamily="2" charset="-79"/>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276600"/>
            <a:ext cx="3429000" cy="2286000"/>
          </a:xfrm>
          <a:prstGeom prst="rect">
            <a:avLst/>
          </a:prstGeom>
          <a:ln w="38100">
            <a:solidFill>
              <a:srgbClr val="A6DA52"/>
            </a:solidFill>
          </a:ln>
        </p:spPr>
      </p:pic>
    </p:spTree>
    <p:extLst>
      <p:ext uri="{BB962C8B-B14F-4D97-AF65-F5344CB8AC3E}">
        <p14:creationId xmlns:p14="http://schemas.microsoft.com/office/powerpoint/2010/main" val="4668944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b="1" dirty="0" err="1" smtClean="0">
                <a:solidFill>
                  <a:srgbClr val="C00000"/>
                </a:solidFill>
                <a:latin typeface="Levenim MT" panose="02010502060101010101" pitchFamily="2" charset="-79"/>
                <a:cs typeface="Levenim MT" panose="02010502060101010101" pitchFamily="2" charset="-79"/>
              </a:rPr>
              <a:t>Orthotist</a:t>
            </a:r>
            <a:r>
              <a:rPr lang="en-US" b="1" dirty="0" smtClean="0">
                <a:solidFill>
                  <a:srgbClr val="C00000"/>
                </a:solidFill>
                <a:latin typeface="Levenim MT" panose="02010502060101010101" pitchFamily="2" charset="-79"/>
                <a:cs typeface="Levenim MT" panose="02010502060101010101" pitchFamily="2" charset="-79"/>
              </a:rPr>
              <a:t>/Prosthetist</a:t>
            </a:r>
            <a:endParaRPr lang="en-US" dirty="0"/>
          </a:p>
        </p:txBody>
      </p:sp>
      <p:sp>
        <p:nvSpPr>
          <p:cNvPr id="3" name="Content Placeholder 2"/>
          <p:cNvSpPr>
            <a:spLocks noGrp="1"/>
          </p:cNvSpPr>
          <p:nvPr>
            <p:ph idx="1"/>
          </p:nvPr>
        </p:nvSpPr>
        <p:spPr>
          <a:xfrm>
            <a:off x="457200" y="1447800"/>
            <a:ext cx="8229600" cy="4678363"/>
          </a:xfrm>
        </p:spPr>
        <p:txBody>
          <a:bodyPr>
            <a:normAutofit/>
          </a:bodyPr>
          <a:lstStyle/>
          <a:p>
            <a:pPr marL="0" indent="0">
              <a:spcAft>
                <a:spcPts val="1800"/>
              </a:spcAft>
              <a:buNone/>
            </a:pPr>
            <a:r>
              <a:rPr lang="en-US" sz="2800" b="1" dirty="0" smtClean="0">
                <a:solidFill>
                  <a:srgbClr val="3B3B3B"/>
                </a:solidFill>
                <a:latin typeface="Levenim MT" panose="02010502060101010101" pitchFamily="2" charset="-79"/>
                <a:cs typeface="Levenim MT" panose="02010502060101010101" pitchFamily="2" charset="-79"/>
              </a:rPr>
              <a:t>What They Do: </a:t>
            </a:r>
            <a:r>
              <a:rPr lang="en-US" sz="2800" dirty="0" smtClean="0">
                <a:solidFill>
                  <a:srgbClr val="3B3B3B"/>
                </a:solidFill>
                <a:latin typeface="Levenim MT" panose="02010502060101010101" pitchFamily="2" charset="-79"/>
                <a:cs typeface="Levenim MT" panose="02010502060101010101" pitchFamily="2" charset="-79"/>
              </a:rPr>
              <a:t>Design</a:t>
            </a:r>
            <a:r>
              <a:rPr lang="en-US" sz="2800" dirty="0">
                <a:solidFill>
                  <a:srgbClr val="3B3B3B"/>
                </a:solidFill>
                <a:latin typeface="Levenim MT" panose="02010502060101010101" pitchFamily="2" charset="-79"/>
                <a:cs typeface="Levenim MT" panose="02010502060101010101" pitchFamily="2" charset="-79"/>
              </a:rPr>
              <a:t>, measure, fit, and adapt orthopedic braces, appliances or prostheses, such as limbs or facial parts for patients with disabling conditions.</a:t>
            </a:r>
            <a:endParaRPr lang="en-US" sz="2800" dirty="0" smtClean="0">
              <a:solidFill>
                <a:srgbClr val="3B3B3B"/>
              </a:solidFill>
              <a:latin typeface="Levenim MT" panose="02010502060101010101" pitchFamily="2" charset="-79"/>
              <a:cs typeface="Levenim MT" panose="02010502060101010101" pitchFamily="2" charset="-79"/>
            </a:endParaRPr>
          </a:p>
          <a:p>
            <a:pPr marL="0" indent="0">
              <a:spcAft>
                <a:spcPts val="600"/>
              </a:spcAft>
              <a:buNone/>
            </a:pPr>
            <a:r>
              <a:rPr lang="en-US" sz="2800" b="1" dirty="0" smtClean="0">
                <a:solidFill>
                  <a:srgbClr val="3B3B3B"/>
                </a:solidFill>
                <a:latin typeface="Levenim MT" panose="02010502060101010101" pitchFamily="2" charset="-79"/>
                <a:cs typeface="Levenim MT" panose="02010502060101010101" pitchFamily="2" charset="-79"/>
              </a:rPr>
              <a:t>				Education: </a:t>
            </a:r>
            <a:r>
              <a:rPr lang="en-US" sz="2800" dirty="0" smtClean="0">
                <a:solidFill>
                  <a:srgbClr val="3B3B3B"/>
                </a:solidFill>
                <a:latin typeface="Levenim MT" panose="02010502060101010101" pitchFamily="2" charset="-79"/>
                <a:cs typeface="Levenim MT" panose="02010502060101010101" pitchFamily="2" charset="-79"/>
              </a:rPr>
              <a:t>A master’s 				degree in orthotics or 				prosthetics.</a:t>
            </a:r>
          </a:p>
          <a:p>
            <a:pPr marL="0" indent="0">
              <a:spcAft>
                <a:spcPts val="600"/>
              </a:spcAft>
              <a:buNone/>
            </a:pPr>
            <a:r>
              <a:rPr lang="en-US" sz="2800" b="1" dirty="0" smtClean="0">
                <a:solidFill>
                  <a:srgbClr val="3B3B3B"/>
                </a:solidFill>
                <a:latin typeface="Levenim MT" panose="02010502060101010101" pitchFamily="2" charset="-79"/>
                <a:cs typeface="Levenim MT" panose="02010502060101010101" pitchFamily="2" charset="-79"/>
              </a:rPr>
              <a:t>				Median Salary in SD: 				</a:t>
            </a:r>
            <a:r>
              <a:rPr lang="en-US" sz="2800" dirty="0" smtClean="0">
                <a:solidFill>
                  <a:srgbClr val="3B3B3B"/>
                </a:solidFill>
                <a:latin typeface="Levenim MT" panose="02010502060101010101" pitchFamily="2" charset="-79"/>
                <a:cs typeface="Levenim MT" panose="02010502060101010101" pitchFamily="2" charset="-79"/>
              </a:rPr>
              <a:t>$59,100</a:t>
            </a:r>
            <a:endParaRPr lang="en-US" sz="2800" dirty="0">
              <a:solidFill>
                <a:srgbClr val="3B3B3B"/>
              </a:solidFill>
              <a:latin typeface="Levenim MT" panose="02010502060101010101" pitchFamily="2" charset="-79"/>
              <a:cs typeface="Levenim MT" panose="02010502060101010101" pitchFamily="2" charset="-79"/>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429000"/>
            <a:ext cx="3352800" cy="2168145"/>
          </a:xfrm>
          <a:prstGeom prst="rect">
            <a:avLst/>
          </a:prstGeom>
          <a:ln w="38100">
            <a:solidFill>
              <a:srgbClr val="A6DA52"/>
            </a:solidFill>
          </a:ln>
        </p:spPr>
      </p:pic>
    </p:spTree>
    <p:extLst>
      <p:ext uri="{BB962C8B-B14F-4D97-AF65-F5344CB8AC3E}">
        <p14:creationId xmlns:p14="http://schemas.microsoft.com/office/powerpoint/2010/main" val="14425895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8229600" cy="1143000"/>
          </a:xfrm>
        </p:spPr>
        <p:txBody>
          <a:bodyPr>
            <a:normAutofit/>
          </a:bodyPr>
          <a:lstStyle/>
          <a:p>
            <a:r>
              <a:rPr lang="en-US" b="1" dirty="0" smtClean="0">
                <a:solidFill>
                  <a:srgbClr val="C00000"/>
                </a:solidFill>
                <a:latin typeface="Levenim MT" panose="02010502060101010101" pitchFamily="2" charset="-79"/>
                <a:cs typeface="Levenim MT" panose="02010502060101010101" pitchFamily="2" charset="-79"/>
              </a:rPr>
              <a:t>Are you an active person?</a:t>
            </a:r>
            <a:endParaRPr lang="en-US" b="1" dirty="0">
              <a:solidFill>
                <a:srgbClr val="C00000"/>
              </a:solidFill>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1447800" y="1600200"/>
            <a:ext cx="8229600" cy="4525963"/>
          </a:xfrm>
        </p:spPr>
        <p:txBody>
          <a:bodyPr>
            <a:normAutofit lnSpcReduction="10000"/>
          </a:bodyPr>
          <a:lstStyle/>
          <a:p>
            <a:pPr>
              <a:spcAft>
                <a:spcPts val="1800"/>
              </a:spcAft>
            </a:pPr>
            <a:r>
              <a:rPr lang="en-US" dirty="0" smtClean="0">
                <a:solidFill>
                  <a:srgbClr val="3B3B3B"/>
                </a:solidFill>
                <a:latin typeface="Levenim MT" panose="02010502060101010101" pitchFamily="2" charset="-79"/>
                <a:cs typeface="Levenim MT" panose="02010502060101010101" pitchFamily="2" charset="-79"/>
              </a:rPr>
              <a:t>Chiropractor</a:t>
            </a:r>
          </a:p>
          <a:p>
            <a:pPr>
              <a:spcAft>
                <a:spcPts val="1800"/>
              </a:spcAft>
            </a:pPr>
            <a:r>
              <a:rPr lang="en-US" dirty="0" smtClean="0">
                <a:solidFill>
                  <a:srgbClr val="3B3B3B"/>
                </a:solidFill>
                <a:latin typeface="Levenim MT" panose="02010502060101010101" pitchFamily="2" charset="-79"/>
                <a:cs typeface="Levenim MT" panose="02010502060101010101" pitchFamily="2" charset="-79"/>
              </a:rPr>
              <a:t>Massage Therapist</a:t>
            </a:r>
          </a:p>
          <a:p>
            <a:pPr>
              <a:spcAft>
                <a:spcPts val="1800"/>
              </a:spcAft>
            </a:pPr>
            <a:r>
              <a:rPr lang="en-US" dirty="0" smtClean="0">
                <a:solidFill>
                  <a:srgbClr val="3B3B3B"/>
                </a:solidFill>
                <a:latin typeface="Levenim MT" panose="02010502060101010101" pitchFamily="2" charset="-79"/>
                <a:cs typeface="Levenim MT" panose="02010502060101010101" pitchFamily="2" charset="-79"/>
              </a:rPr>
              <a:t>Occupational Therapist</a:t>
            </a:r>
          </a:p>
          <a:p>
            <a:pPr>
              <a:spcAft>
                <a:spcPts val="1800"/>
              </a:spcAft>
            </a:pPr>
            <a:r>
              <a:rPr lang="en-US" dirty="0" smtClean="0">
                <a:solidFill>
                  <a:srgbClr val="3B3B3B"/>
                </a:solidFill>
                <a:latin typeface="Levenim MT" panose="02010502060101010101" pitchFamily="2" charset="-79"/>
                <a:cs typeface="Levenim MT" panose="02010502060101010101" pitchFamily="2" charset="-79"/>
              </a:rPr>
              <a:t>Occupational Therapy Assistant</a:t>
            </a:r>
          </a:p>
          <a:p>
            <a:pPr>
              <a:spcAft>
                <a:spcPts val="1800"/>
              </a:spcAft>
            </a:pPr>
            <a:r>
              <a:rPr lang="en-US" dirty="0" smtClean="0">
                <a:solidFill>
                  <a:srgbClr val="3B3B3B"/>
                </a:solidFill>
                <a:latin typeface="Levenim MT" panose="02010502060101010101" pitchFamily="2" charset="-79"/>
                <a:cs typeface="Levenim MT" panose="02010502060101010101" pitchFamily="2" charset="-79"/>
              </a:rPr>
              <a:t>Physical Therapist</a:t>
            </a:r>
          </a:p>
          <a:p>
            <a:pPr>
              <a:spcAft>
                <a:spcPts val="1800"/>
              </a:spcAft>
            </a:pPr>
            <a:r>
              <a:rPr lang="en-US" dirty="0" smtClean="0">
                <a:solidFill>
                  <a:srgbClr val="3B3B3B"/>
                </a:solidFill>
                <a:latin typeface="Levenim MT" panose="02010502060101010101" pitchFamily="2" charset="-79"/>
                <a:cs typeface="Levenim MT" panose="02010502060101010101" pitchFamily="2" charset="-79"/>
              </a:rPr>
              <a:t>Physical Therapist </a:t>
            </a:r>
            <a:r>
              <a:rPr lang="en-US" dirty="0">
                <a:solidFill>
                  <a:srgbClr val="3B3B3B"/>
                </a:solidFill>
                <a:latin typeface="Levenim MT" panose="02010502060101010101" pitchFamily="2" charset="-79"/>
                <a:cs typeface="Levenim MT" panose="02010502060101010101" pitchFamily="2" charset="-79"/>
              </a:rPr>
              <a:t>A</a:t>
            </a:r>
            <a:r>
              <a:rPr lang="en-US" dirty="0" smtClean="0">
                <a:solidFill>
                  <a:srgbClr val="3B3B3B"/>
                </a:solidFill>
                <a:latin typeface="Levenim MT" panose="02010502060101010101" pitchFamily="2" charset="-79"/>
                <a:cs typeface="Levenim MT" panose="02010502060101010101" pitchFamily="2" charset="-79"/>
              </a:rPr>
              <a:t>ssistant</a:t>
            </a:r>
            <a:endParaRPr lang="en-US" dirty="0">
              <a:solidFill>
                <a:srgbClr val="3B3B3B"/>
              </a:solidFill>
              <a:latin typeface="Levenim MT" panose="02010502060101010101" pitchFamily="2" charset="-79"/>
              <a:cs typeface="Levenim MT" panose="02010502060101010101" pitchFamily="2" charset="-79"/>
            </a:endParaRPr>
          </a:p>
        </p:txBody>
      </p:sp>
      <p:grpSp>
        <p:nvGrpSpPr>
          <p:cNvPr id="4" name="Group 3"/>
          <p:cNvGrpSpPr/>
          <p:nvPr/>
        </p:nvGrpSpPr>
        <p:grpSpPr>
          <a:xfrm>
            <a:off x="124433" y="76200"/>
            <a:ext cx="1161849" cy="6705600"/>
            <a:chOff x="162366" y="-76200"/>
            <a:chExt cx="1162499" cy="6739099"/>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883" y="5565884"/>
              <a:ext cx="1158332" cy="1097015"/>
            </a:xfrm>
            <a:prstGeom prst="rect">
              <a:avLst/>
            </a:prstGeom>
            <a:noFill/>
            <a:ln w="38100">
              <a:solidFill>
                <a:srgbClr val="A6DA52"/>
              </a:solidFill>
            </a:ln>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8500" r="10325" b="3114"/>
            <a:stretch/>
          </p:blipFill>
          <p:spPr>
            <a:xfrm>
              <a:off x="162366" y="-76200"/>
              <a:ext cx="1162499" cy="1106117"/>
            </a:xfrm>
            <a:prstGeom prst="rect">
              <a:avLst/>
            </a:prstGeom>
            <a:ln w="38100">
              <a:solidFill>
                <a:srgbClr val="A6DA52"/>
              </a:solidFill>
            </a:ln>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19752" b="3774"/>
            <a:stretch/>
          </p:blipFill>
          <p:spPr>
            <a:xfrm>
              <a:off x="162366" y="4448397"/>
              <a:ext cx="1161849" cy="1097015"/>
            </a:xfrm>
            <a:prstGeom prst="rect">
              <a:avLst/>
            </a:prstGeom>
            <a:ln w="38100">
              <a:solidFill>
                <a:srgbClr val="A6DA52"/>
              </a:solidFill>
            </a:ln>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5777" r="29431"/>
            <a:stretch/>
          </p:blipFill>
          <p:spPr>
            <a:xfrm>
              <a:off x="166532" y="3342280"/>
              <a:ext cx="1157683" cy="1097015"/>
            </a:xfrm>
            <a:prstGeom prst="rect">
              <a:avLst/>
            </a:prstGeom>
            <a:ln w="38100">
              <a:solidFill>
                <a:srgbClr val="A6DA52"/>
              </a:solidFill>
            </a:ln>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r="28889" b="11000"/>
            <a:stretch/>
          </p:blipFill>
          <p:spPr>
            <a:xfrm>
              <a:off x="166532" y="2209800"/>
              <a:ext cx="1158332" cy="1106117"/>
            </a:xfrm>
            <a:prstGeom prst="rect">
              <a:avLst/>
            </a:prstGeom>
            <a:ln w="38100">
              <a:solidFill>
                <a:srgbClr val="A6DA52"/>
              </a:solidFill>
            </a:ln>
          </p:spPr>
        </p:pic>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l="13778" t="6677" r="17223" b="3663"/>
            <a:stretch/>
          </p:blipFill>
          <p:spPr>
            <a:xfrm>
              <a:off x="166533" y="1066800"/>
              <a:ext cx="1158332" cy="1106117"/>
            </a:xfrm>
            <a:prstGeom prst="rect">
              <a:avLst/>
            </a:prstGeom>
            <a:ln w="38100">
              <a:solidFill>
                <a:srgbClr val="A6DA52"/>
              </a:solidFill>
            </a:ln>
          </p:spPr>
        </p:pic>
      </p:grpSp>
    </p:spTree>
    <p:extLst>
      <p:ext uri="{BB962C8B-B14F-4D97-AF65-F5344CB8AC3E}">
        <p14:creationId xmlns:p14="http://schemas.microsoft.com/office/powerpoint/2010/main" val="36198689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Levenim MT" panose="02010502060101010101" pitchFamily="2" charset="-79"/>
                <a:cs typeface="Levenim MT" panose="02010502060101010101" pitchFamily="2" charset="-79"/>
              </a:rPr>
              <a:t>Chiropractor</a:t>
            </a:r>
            <a:endParaRPr lang="en-US" b="1" dirty="0">
              <a:solidFill>
                <a:srgbClr val="C00000"/>
              </a:solidFill>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609600" y="1447800"/>
            <a:ext cx="8077200" cy="5105400"/>
          </a:xfrm>
        </p:spPr>
        <p:txBody>
          <a:bodyPr>
            <a:normAutofit/>
          </a:bodyPr>
          <a:lstStyle/>
          <a:p>
            <a:pPr marL="0" indent="0">
              <a:buNone/>
            </a:pPr>
            <a:r>
              <a:rPr lang="en-US" sz="2800" b="1" dirty="0" smtClean="0">
                <a:solidFill>
                  <a:srgbClr val="3B3B3B"/>
                </a:solidFill>
                <a:latin typeface="Levenim MT" panose="02010502060101010101" pitchFamily="2" charset="-79"/>
                <a:cs typeface="Levenim MT" panose="02010502060101010101" pitchFamily="2" charset="-79"/>
              </a:rPr>
              <a:t>What They Do: </a:t>
            </a:r>
            <a:r>
              <a:rPr lang="en-US" sz="2800" dirty="0">
                <a:solidFill>
                  <a:srgbClr val="3B3B3B"/>
                </a:solidFill>
                <a:latin typeface="Levenim MT" panose="02010502060101010101" pitchFamily="2" charset="-79"/>
                <a:cs typeface="Levenim MT" panose="02010502060101010101" pitchFamily="2" charset="-79"/>
              </a:rPr>
              <a:t>Assess, treat, and care for patients by manipulation of spine and musculoskeletal system. May provide spinal adjustment or address sacral or pelvic misalignment.</a:t>
            </a:r>
            <a:endParaRPr lang="en-US" sz="2800" dirty="0" smtClean="0">
              <a:solidFill>
                <a:srgbClr val="3B3B3B"/>
              </a:solidFill>
              <a:latin typeface="Levenim MT" panose="02010502060101010101" pitchFamily="2" charset="-79"/>
              <a:cs typeface="Levenim MT" panose="02010502060101010101" pitchFamily="2" charset="-79"/>
            </a:endParaRPr>
          </a:p>
          <a:p>
            <a:pPr marL="0" indent="0">
              <a:buNone/>
            </a:pPr>
            <a:r>
              <a:rPr lang="en-US" sz="2800" b="1" dirty="0" smtClean="0">
                <a:solidFill>
                  <a:srgbClr val="3F3F3F"/>
                </a:solidFill>
                <a:latin typeface="Levenim MT" panose="02010502060101010101" pitchFamily="2" charset="-79"/>
                <a:cs typeface="Levenim MT" panose="02010502060101010101" pitchFamily="2" charset="-79"/>
              </a:rPr>
              <a:t>				</a:t>
            </a:r>
            <a:r>
              <a:rPr lang="en-US" sz="2800" b="1" dirty="0" smtClean="0">
                <a:solidFill>
                  <a:srgbClr val="3B3B3B"/>
                </a:solidFill>
                <a:latin typeface="Levenim MT" panose="02010502060101010101" pitchFamily="2" charset="-79"/>
                <a:cs typeface="Levenim MT" panose="02010502060101010101" pitchFamily="2" charset="-79"/>
              </a:rPr>
              <a:t>Education: </a:t>
            </a:r>
            <a:r>
              <a:rPr lang="en-US" sz="2800" dirty="0" smtClean="0">
                <a:solidFill>
                  <a:srgbClr val="3B3B3B"/>
                </a:solidFill>
                <a:latin typeface="Levenim MT" panose="02010502060101010101" pitchFamily="2" charset="-79"/>
                <a:cs typeface="Levenim MT" panose="02010502060101010101" pitchFamily="2" charset="-79"/>
              </a:rPr>
              <a:t>a doctoral 				or professional degree 				in chiropractic studies. </a:t>
            </a:r>
          </a:p>
          <a:p>
            <a:pPr marL="0" indent="0">
              <a:buNone/>
            </a:pPr>
            <a:r>
              <a:rPr lang="en-US" sz="2800" b="1" dirty="0" smtClean="0">
                <a:solidFill>
                  <a:srgbClr val="3B3B3B"/>
                </a:solidFill>
                <a:latin typeface="Levenim MT" panose="02010502060101010101" pitchFamily="2" charset="-79"/>
                <a:cs typeface="Levenim MT" panose="02010502060101010101" pitchFamily="2" charset="-79"/>
              </a:rPr>
              <a:t>				Median Salary in SD: 				</a:t>
            </a:r>
            <a:r>
              <a:rPr lang="en-US" sz="2800" dirty="0" smtClean="0">
                <a:solidFill>
                  <a:srgbClr val="3B3B3B"/>
                </a:solidFill>
                <a:latin typeface="Levenim MT" panose="02010502060101010101" pitchFamily="2" charset="-79"/>
                <a:cs typeface="Levenim MT" panose="02010502060101010101" pitchFamily="2" charset="-79"/>
              </a:rPr>
              <a:t>$66,700</a:t>
            </a:r>
            <a:endParaRPr lang="en-US" sz="2800" dirty="0">
              <a:solidFill>
                <a:srgbClr val="3B3B3B"/>
              </a:solidFill>
              <a:latin typeface="Levenim MT" panose="02010502060101010101" pitchFamily="2" charset="-79"/>
              <a:cs typeface="Levenim MT" panose="02010502060101010101" pitchFamily="2" charset="-79"/>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3810000"/>
            <a:ext cx="3352800" cy="2235200"/>
          </a:xfrm>
          <a:prstGeom prst="rect">
            <a:avLst/>
          </a:prstGeom>
          <a:ln w="38100">
            <a:solidFill>
              <a:srgbClr val="A6DA52"/>
            </a:solidFill>
          </a:ln>
        </p:spPr>
      </p:pic>
    </p:spTree>
    <p:extLst>
      <p:ext uri="{BB962C8B-B14F-4D97-AF65-F5344CB8AC3E}">
        <p14:creationId xmlns:p14="http://schemas.microsoft.com/office/powerpoint/2010/main" val="3854846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772400" cy="5715000"/>
          </a:xfrm>
        </p:spPr>
        <p:txBody>
          <a:bodyPr>
            <a:normAutofit/>
          </a:bodyPr>
          <a:lstStyle/>
          <a:p>
            <a:r>
              <a:rPr lang="en-US" sz="6000" b="1" dirty="0" smtClean="0">
                <a:solidFill>
                  <a:srgbClr val="C00000"/>
                </a:solidFill>
                <a:latin typeface="Levenim MT" panose="02010502060101010101" pitchFamily="2" charset="-79"/>
                <a:cs typeface="Levenim MT" panose="02010502060101010101" pitchFamily="2" charset="-79"/>
              </a:rPr>
              <a:t>Have you given much thought to what you want to do when you finish high school?</a:t>
            </a:r>
            <a:endParaRPr lang="en-US" sz="6000" b="1" dirty="0">
              <a:solidFill>
                <a:srgbClr val="C00000"/>
              </a:solidFill>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40933052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Levenim MT" panose="02010502060101010101" pitchFamily="2" charset="-79"/>
                <a:cs typeface="Levenim MT" panose="02010502060101010101" pitchFamily="2" charset="-79"/>
              </a:rPr>
              <a:t>Massage Therapist</a:t>
            </a:r>
            <a:endParaRPr lang="en-US" b="1" dirty="0">
              <a:solidFill>
                <a:srgbClr val="C00000"/>
              </a:solidFill>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152400" y="1600200"/>
            <a:ext cx="8839200" cy="4525963"/>
          </a:xfrm>
        </p:spPr>
        <p:txBody>
          <a:bodyPr>
            <a:normAutofit/>
          </a:bodyPr>
          <a:lstStyle/>
          <a:p>
            <a:pPr marL="0" indent="0">
              <a:spcAft>
                <a:spcPts val="1800"/>
              </a:spcAft>
              <a:buNone/>
            </a:pPr>
            <a:r>
              <a:rPr lang="en-US" sz="2800" b="1" dirty="0" smtClean="0">
                <a:solidFill>
                  <a:srgbClr val="3B3B3B"/>
                </a:solidFill>
                <a:latin typeface="Levenim MT" panose="02010502060101010101" pitchFamily="2" charset="-79"/>
                <a:cs typeface="Levenim MT" panose="02010502060101010101" pitchFamily="2" charset="-79"/>
              </a:rPr>
              <a:t>What They Do: </a:t>
            </a:r>
            <a:r>
              <a:rPr lang="en-US" sz="2800" dirty="0">
                <a:solidFill>
                  <a:srgbClr val="3B3B3B"/>
                </a:solidFill>
                <a:latin typeface="Levenim MT" panose="02010502060101010101" pitchFamily="2" charset="-79"/>
                <a:cs typeface="Levenim MT" panose="02010502060101010101" pitchFamily="2" charset="-79"/>
              </a:rPr>
              <a:t>Perform therapeutic massages of soft tissues and joints. May assist in the assessment of range of motion and muscle strength, or propose client therapy plans.</a:t>
            </a:r>
            <a:endParaRPr lang="en-US" sz="2800" dirty="0" smtClean="0">
              <a:solidFill>
                <a:srgbClr val="3B3B3B"/>
              </a:solidFill>
              <a:latin typeface="Levenim MT" panose="02010502060101010101" pitchFamily="2" charset="-79"/>
              <a:cs typeface="Levenim MT" panose="02010502060101010101" pitchFamily="2" charset="-79"/>
            </a:endParaRPr>
          </a:p>
          <a:p>
            <a:pPr marL="0" indent="0">
              <a:spcAft>
                <a:spcPts val="600"/>
              </a:spcAft>
              <a:buNone/>
            </a:pPr>
            <a:r>
              <a:rPr lang="en-US" sz="2800" b="1" dirty="0" smtClean="0">
                <a:solidFill>
                  <a:srgbClr val="3B3B3B"/>
                </a:solidFill>
                <a:latin typeface="Levenim MT" panose="02010502060101010101" pitchFamily="2" charset="-79"/>
                <a:cs typeface="Levenim MT" panose="02010502060101010101" pitchFamily="2" charset="-79"/>
              </a:rPr>
              <a:t>	Education: </a:t>
            </a:r>
            <a:r>
              <a:rPr lang="en-US" sz="2800" dirty="0">
                <a:solidFill>
                  <a:srgbClr val="3B3B3B"/>
                </a:solidFill>
                <a:latin typeface="Levenim MT" panose="02010502060101010101" pitchFamily="2" charset="-79"/>
                <a:cs typeface="Levenim MT" panose="02010502060101010101" pitchFamily="2" charset="-79"/>
              </a:rPr>
              <a:t>v</a:t>
            </a:r>
            <a:r>
              <a:rPr lang="en-US" sz="2800" dirty="0" smtClean="0">
                <a:solidFill>
                  <a:srgbClr val="3B3B3B"/>
                </a:solidFill>
                <a:latin typeface="Levenim MT" panose="02010502060101010101" pitchFamily="2" charset="-79"/>
                <a:cs typeface="Levenim MT" panose="02010502060101010101" pitchFamily="2" charset="-79"/>
              </a:rPr>
              <a:t>ocational training and post-	secondary certificate.</a:t>
            </a:r>
          </a:p>
          <a:p>
            <a:pPr marL="0" indent="0">
              <a:spcBef>
                <a:spcPts val="0"/>
              </a:spcBef>
              <a:spcAft>
                <a:spcPts val="600"/>
              </a:spcAft>
              <a:buNone/>
            </a:pPr>
            <a:r>
              <a:rPr lang="en-US" sz="2800" b="1" dirty="0" smtClean="0">
                <a:solidFill>
                  <a:srgbClr val="3B3B3B"/>
                </a:solidFill>
                <a:latin typeface="Levenim MT" panose="02010502060101010101" pitchFamily="2" charset="-79"/>
                <a:cs typeface="Levenim MT" panose="02010502060101010101" pitchFamily="2" charset="-79"/>
              </a:rPr>
              <a:t>	Median Salary in SD: </a:t>
            </a:r>
          </a:p>
          <a:p>
            <a:pPr marL="0" indent="0">
              <a:spcBef>
                <a:spcPts val="0"/>
              </a:spcBef>
              <a:spcAft>
                <a:spcPts val="600"/>
              </a:spcAft>
              <a:buNone/>
            </a:pPr>
            <a:r>
              <a:rPr lang="en-US" sz="2800" b="1" dirty="0">
                <a:solidFill>
                  <a:srgbClr val="3B3B3B"/>
                </a:solidFill>
                <a:latin typeface="Levenim MT" panose="02010502060101010101" pitchFamily="2" charset="-79"/>
                <a:cs typeface="Levenim MT" panose="02010502060101010101" pitchFamily="2" charset="-79"/>
              </a:rPr>
              <a:t>	</a:t>
            </a:r>
            <a:r>
              <a:rPr lang="en-US" sz="2800" dirty="0" smtClean="0">
                <a:solidFill>
                  <a:srgbClr val="3B3B3B"/>
                </a:solidFill>
                <a:latin typeface="Levenim MT" panose="02010502060101010101" pitchFamily="2" charset="-79"/>
                <a:cs typeface="Levenim MT" panose="02010502060101010101" pitchFamily="2" charset="-79"/>
              </a:rPr>
              <a:t>$31,000</a:t>
            </a:r>
            <a:endParaRPr lang="en-US" sz="2800" dirty="0">
              <a:solidFill>
                <a:srgbClr val="3B3B3B"/>
              </a:solidFill>
              <a:latin typeface="Levenim MT" panose="02010502060101010101" pitchFamily="2" charset="-79"/>
              <a:cs typeface="Levenim MT" panose="02010502060101010101" pitchFamily="2" charset="-79"/>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4191000"/>
            <a:ext cx="3600450" cy="2400300"/>
          </a:xfrm>
          <a:prstGeom prst="rect">
            <a:avLst/>
          </a:prstGeom>
          <a:ln w="38100">
            <a:solidFill>
              <a:srgbClr val="A6DA52"/>
            </a:solidFill>
          </a:ln>
        </p:spPr>
      </p:pic>
    </p:spTree>
    <p:extLst>
      <p:ext uri="{BB962C8B-B14F-4D97-AF65-F5344CB8AC3E}">
        <p14:creationId xmlns:p14="http://schemas.microsoft.com/office/powerpoint/2010/main" val="39723499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Levenim MT" panose="02010502060101010101" pitchFamily="2" charset="-79"/>
                <a:cs typeface="Levenim MT" panose="02010502060101010101" pitchFamily="2" charset="-79"/>
              </a:rPr>
              <a:t>Occupational Therapist</a:t>
            </a:r>
            <a:endParaRPr lang="en-US" b="1" dirty="0">
              <a:solidFill>
                <a:srgbClr val="C00000"/>
              </a:solidFill>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457200" y="1371600"/>
            <a:ext cx="8229600" cy="4754563"/>
          </a:xfrm>
        </p:spPr>
        <p:txBody>
          <a:bodyPr>
            <a:normAutofit fontScale="92500" lnSpcReduction="10000"/>
          </a:bodyPr>
          <a:lstStyle/>
          <a:p>
            <a:pPr marL="0" indent="0">
              <a:spcAft>
                <a:spcPts val="1800"/>
              </a:spcAft>
              <a:buNone/>
            </a:pPr>
            <a:r>
              <a:rPr lang="en-US" sz="2800" b="1" dirty="0" smtClean="0">
                <a:solidFill>
                  <a:srgbClr val="3B3B3B"/>
                </a:solidFill>
                <a:latin typeface="Levenim MT" panose="02010502060101010101" pitchFamily="2" charset="-79"/>
                <a:cs typeface="Levenim MT" panose="02010502060101010101" pitchFamily="2" charset="-79"/>
              </a:rPr>
              <a:t>What They Do: </a:t>
            </a:r>
            <a:r>
              <a:rPr lang="en-US" sz="2800" dirty="0">
                <a:solidFill>
                  <a:srgbClr val="3B3B3B"/>
                </a:solidFill>
                <a:latin typeface="Levenim MT" panose="02010502060101010101" pitchFamily="2" charset="-79"/>
                <a:cs typeface="Levenim MT" panose="02010502060101010101" pitchFamily="2" charset="-79"/>
              </a:rPr>
              <a:t>Assess, plan, organize, and participate in rehabilitative programs that help build or restore vocational, homemaking, and daily living skills, as well as general independence, to persons with disabilities or developmental delays.</a:t>
            </a:r>
            <a:endParaRPr lang="en-US" sz="2800" dirty="0" smtClean="0">
              <a:solidFill>
                <a:srgbClr val="3B3B3B"/>
              </a:solidFill>
              <a:latin typeface="Levenim MT" panose="02010502060101010101" pitchFamily="2" charset="-79"/>
              <a:cs typeface="Levenim MT" panose="02010502060101010101" pitchFamily="2" charset="-79"/>
            </a:endParaRPr>
          </a:p>
          <a:p>
            <a:pPr marL="0" indent="0">
              <a:spcAft>
                <a:spcPts val="600"/>
              </a:spcAft>
              <a:buNone/>
            </a:pPr>
            <a:r>
              <a:rPr lang="en-US" sz="2800" b="1" dirty="0" smtClean="0">
                <a:solidFill>
                  <a:srgbClr val="3B3B3B"/>
                </a:solidFill>
                <a:latin typeface="Levenim MT" panose="02010502060101010101" pitchFamily="2" charset="-79"/>
                <a:cs typeface="Levenim MT" panose="02010502060101010101" pitchFamily="2" charset="-79"/>
              </a:rPr>
              <a:t>				Education: </a:t>
            </a:r>
            <a:r>
              <a:rPr lang="en-US" sz="2800" dirty="0" smtClean="0">
                <a:solidFill>
                  <a:srgbClr val="3B3B3B"/>
                </a:solidFill>
                <a:latin typeface="Levenim MT" panose="02010502060101010101" pitchFamily="2" charset="-79"/>
                <a:cs typeface="Levenim MT" panose="02010502060101010101" pitchFamily="2" charset="-79"/>
              </a:rPr>
              <a:t>at least a 					master’s degree in 					occupational therapy.</a:t>
            </a:r>
          </a:p>
          <a:p>
            <a:pPr marL="0" indent="0">
              <a:spcAft>
                <a:spcPts val="600"/>
              </a:spcAft>
              <a:buNone/>
            </a:pPr>
            <a:r>
              <a:rPr lang="en-US" sz="2800" dirty="0" smtClean="0">
                <a:solidFill>
                  <a:srgbClr val="3B3B3B"/>
                </a:solidFill>
                <a:latin typeface="Levenim MT" panose="02010502060101010101" pitchFamily="2" charset="-79"/>
                <a:cs typeface="Levenim MT" panose="02010502060101010101" pitchFamily="2" charset="-79"/>
              </a:rPr>
              <a:t>				</a:t>
            </a:r>
            <a:r>
              <a:rPr lang="en-US" sz="2800" b="1" dirty="0" smtClean="0">
                <a:solidFill>
                  <a:srgbClr val="3B3B3B"/>
                </a:solidFill>
                <a:latin typeface="Levenim MT" panose="02010502060101010101" pitchFamily="2" charset="-79"/>
                <a:cs typeface="Levenim MT" panose="02010502060101010101" pitchFamily="2" charset="-79"/>
              </a:rPr>
              <a:t>Median Salary in SD: 					</a:t>
            </a:r>
            <a:r>
              <a:rPr lang="en-US" sz="2800" dirty="0" smtClean="0">
                <a:solidFill>
                  <a:srgbClr val="3B3B3B"/>
                </a:solidFill>
                <a:latin typeface="Levenim MT" panose="02010502060101010101" pitchFamily="2" charset="-79"/>
                <a:cs typeface="Levenim MT" panose="02010502060101010101" pitchFamily="2" charset="-79"/>
              </a:rPr>
              <a:t>$61,800</a:t>
            </a:r>
            <a:endParaRPr lang="en-US" sz="2800" dirty="0">
              <a:solidFill>
                <a:srgbClr val="3B3B3B"/>
              </a:solidFill>
              <a:latin typeface="Levenim MT" panose="02010502060101010101" pitchFamily="2" charset="-79"/>
              <a:cs typeface="Levenim MT" panose="02010502060101010101" pitchFamily="2" charset="-79"/>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733800"/>
            <a:ext cx="3352800" cy="2235200"/>
          </a:xfrm>
          <a:prstGeom prst="rect">
            <a:avLst/>
          </a:prstGeom>
          <a:ln w="38100">
            <a:solidFill>
              <a:srgbClr val="A6DA52"/>
            </a:solidFill>
          </a:ln>
        </p:spPr>
      </p:pic>
    </p:spTree>
    <p:extLst>
      <p:ext uri="{BB962C8B-B14F-4D97-AF65-F5344CB8AC3E}">
        <p14:creationId xmlns:p14="http://schemas.microsoft.com/office/powerpoint/2010/main" val="33624328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b="1" dirty="0" smtClean="0">
                <a:solidFill>
                  <a:srgbClr val="C00000"/>
                </a:solidFill>
                <a:latin typeface="Levenim MT" panose="02010502060101010101" pitchFamily="2" charset="-79"/>
                <a:cs typeface="Levenim MT" panose="02010502060101010101" pitchFamily="2" charset="-79"/>
              </a:rPr>
              <a:t>Occupational Therapy Assistant</a:t>
            </a:r>
            <a:endParaRPr lang="en-US" b="1" dirty="0">
              <a:solidFill>
                <a:srgbClr val="C00000"/>
              </a:solidFill>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457200" y="1362075"/>
            <a:ext cx="8382000" cy="5486400"/>
          </a:xfrm>
        </p:spPr>
        <p:txBody>
          <a:bodyPr>
            <a:normAutofit fontScale="92500" lnSpcReduction="20000"/>
          </a:bodyPr>
          <a:lstStyle/>
          <a:p>
            <a:pPr marL="0" indent="0">
              <a:spcAft>
                <a:spcPts val="1800"/>
              </a:spcAft>
              <a:buNone/>
            </a:pPr>
            <a:r>
              <a:rPr lang="en-US" sz="2800" b="1" dirty="0" smtClean="0">
                <a:solidFill>
                  <a:srgbClr val="3B3B3B"/>
                </a:solidFill>
                <a:latin typeface="Levenim MT" panose="02010502060101010101" pitchFamily="2" charset="-79"/>
                <a:cs typeface="Levenim MT" panose="02010502060101010101" pitchFamily="2" charset="-79"/>
              </a:rPr>
              <a:t>What They Do: </a:t>
            </a:r>
            <a:r>
              <a:rPr lang="en-US" sz="2800" dirty="0" smtClean="0">
                <a:solidFill>
                  <a:srgbClr val="3B3B3B"/>
                </a:solidFill>
                <a:latin typeface="Levenim MT" panose="02010502060101010101" pitchFamily="2" charset="-79"/>
                <a:cs typeface="Levenim MT" panose="02010502060101010101" pitchFamily="2" charset="-79"/>
              </a:rPr>
              <a:t>Assist </a:t>
            </a:r>
            <a:r>
              <a:rPr lang="en-US" sz="2800" dirty="0">
                <a:solidFill>
                  <a:srgbClr val="3B3B3B"/>
                </a:solidFill>
                <a:latin typeface="Levenim MT" panose="02010502060101010101" pitchFamily="2" charset="-79"/>
                <a:cs typeface="Levenim MT" panose="02010502060101010101" pitchFamily="2" charset="-79"/>
              </a:rPr>
              <a:t>occupational therapists in </a:t>
            </a:r>
            <a:r>
              <a:rPr lang="en-US" sz="2800" dirty="0" smtClean="0">
                <a:solidFill>
                  <a:srgbClr val="3B3B3B"/>
                </a:solidFill>
                <a:latin typeface="Levenim MT" panose="02010502060101010101" pitchFamily="2" charset="-79"/>
                <a:cs typeface="Levenim MT" panose="02010502060101010101" pitchFamily="2" charset="-79"/>
              </a:rPr>
              <a:t>				providing </a:t>
            </a:r>
            <a:r>
              <a:rPr lang="en-US" sz="2800" dirty="0">
                <a:solidFill>
                  <a:srgbClr val="3B3B3B"/>
                </a:solidFill>
                <a:latin typeface="Levenim MT" panose="02010502060101010101" pitchFamily="2" charset="-79"/>
                <a:cs typeface="Levenim MT" panose="02010502060101010101" pitchFamily="2" charset="-79"/>
              </a:rPr>
              <a:t>occupational </a:t>
            </a:r>
            <a:r>
              <a:rPr lang="en-US" sz="2800" dirty="0" smtClean="0">
                <a:solidFill>
                  <a:srgbClr val="3B3B3B"/>
                </a:solidFill>
                <a:latin typeface="Levenim MT" panose="02010502060101010101" pitchFamily="2" charset="-79"/>
                <a:cs typeface="Levenim MT" panose="02010502060101010101" pitchFamily="2" charset="-79"/>
              </a:rPr>
              <a:t>				therapy treatments </a:t>
            </a:r>
            <a:r>
              <a:rPr lang="en-US" sz="2800" dirty="0">
                <a:solidFill>
                  <a:srgbClr val="3B3B3B"/>
                </a:solidFill>
                <a:latin typeface="Levenim MT" panose="02010502060101010101" pitchFamily="2" charset="-79"/>
                <a:cs typeface="Levenim MT" panose="02010502060101010101" pitchFamily="2" charset="-79"/>
              </a:rPr>
              <a:t>and </a:t>
            </a:r>
            <a:r>
              <a:rPr lang="en-US" sz="2800" dirty="0" smtClean="0">
                <a:solidFill>
                  <a:srgbClr val="3B3B3B"/>
                </a:solidFill>
                <a:latin typeface="Levenim MT" panose="02010502060101010101" pitchFamily="2" charset="-79"/>
                <a:cs typeface="Levenim MT" panose="02010502060101010101" pitchFamily="2" charset="-79"/>
              </a:rPr>
              <a:t>				procedures</a:t>
            </a:r>
            <a:r>
              <a:rPr lang="en-US" sz="2800" dirty="0">
                <a:solidFill>
                  <a:srgbClr val="3B3B3B"/>
                </a:solidFill>
                <a:latin typeface="Levenim MT" panose="02010502060101010101" pitchFamily="2" charset="-79"/>
                <a:cs typeface="Levenim MT" panose="02010502060101010101" pitchFamily="2" charset="-79"/>
              </a:rPr>
              <a:t>. May, </a:t>
            </a:r>
            <a:r>
              <a:rPr lang="en-US" sz="2800" dirty="0" smtClean="0">
                <a:solidFill>
                  <a:srgbClr val="3B3B3B"/>
                </a:solidFill>
                <a:latin typeface="Levenim MT" panose="02010502060101010101" pitchFamily="2" charset="-79"/>
                <a:cs typeface="Levenim MT" panose="02010502060101010101" pitchFamily="2" charset="-79"/>
              </a:rPr>
              <a:t>in 					accordance </a:t>
            </a:r>
            <a:r>
              <a:rPr lang="en-US" sz="2800" dirty="0">
                <a:solidFill>
                  <a:srgbClr val="3B3B3B"/>
                </a:solidFill>
                <a:latin typeface="Levenim MT" panose="02010502060101010101" pitchFamily="2" charset="-79"/>
                <a:cs typeface="Levenim MT" panose="02010502060101010101" pitchFamily="2" charset="-79"/>
              </a:rPr>
              <a:t>with State </a:t>
            </a:r>
            <a:r>
              <a:rPr lang="en-US" sz="2800" dirty="0" smtClean="0">
                <a:solidFill>
                  <a:srgbClr val="3B3B3B"/>
                </a:solidFill>
                <a:latin typeface="Levenim MT" panose="02010502060101010101" pitchFamily="2" charset="-79"/>
                <a:cs typeface="Levenim MT" panose="02010502060101010101" pitchFamily="2" charset="-79"/>
              </a:rPr>
              <a:t>				laws</a:t>
            </a:r>
            <a:r>
              <a:rPr lang="en-US" sz="2800" dirty="0">
                <a:solidFill>
                  <a:srgbClr val="3B3B3B"/>
                </a:solidFill>
                <a:latin typeface="Levenim MT" panose="02010502060101010101" pitchFamily="2" charset="-79"/>
                <a:cs typeface="Levenim MT" panose="02010502060101010101" pitchFamily="2" charset="-79"/>
              </a:rPr>
              <a:t>, </a:t>
            </a:r>
            <a:r>
              <a:rPr lang="en-US" sz="2800" dirty="0" smtClean="0">
                <a:solidFill>
                  <a:srgbClr val="3B3B3B"/>
                </a:solidFill>
                <a:latin typeface="Levenim MT" panose="02010502060101010101" pitchFamily="2" charset="-79"/>
                <a:cs typeface="Levenim MT" panose="02010502060101010101" pitchFamily="2" charset="-79"/>
              </a:rPr>
              <a:t>assist </a:t>
            </a:r>
            <a:r>
              <a:rPr lang="en-US" sz="2800" dirty="0">
                <a:solidFill>
                  <a:srgbClr val="3B3B3B"/>
                </a:solidFill>
                <a:latin typeface="Levenim MT" panose="02010502060101010101" pitchFamily="2" charset="-79"/>
                <a:cs typeface="Levenim MT" panose="02010502060101010101" pitchFamily="2" charset="-79"/>
              </a:rPr>
              <a:t>in development </a:t>
            </a:r>
            <a:r>
              <a:rPr lang="en-US" sz="2800" dirty="0" smtClean="0">
                <a:solidFill>
                  <a:srgbClr val="3B3B3B"/>
                </a:solidFill>
                <a:latin typeface="Levenim MT" panose="02010502060101010101" pitchFamily="2" charset="-79"/>
                <a:cs typeface="Levenim MT" panose="02010502060101010101" pitchFamily="2" charset="-79"/>
              </a:rPr>
              <a:t>				of treatment </a:t>
            </a:r>
            <a:r>
              <a:rPr lang="en-US" sz="2800" dirty="0">
                <a:solidFill>
                  <a:srgbClr val="3B3B3B"/>
                </a:solidFill>
                <a:latin typeface="Levenim MT" panose="02010502060101010101" pitchFamily="2" charset="-79"/>
                <a:cs typeface="Levenim MT" panose="02010502060101010101" pitchFamily="2" charset="-79"/>
              </a:rPr>
              <a:t>plans, carry </a:t>
            </a:r>
            <a:r>
              <a:rPr lang="en-US" sz="2800" dirty="0" smtClean="0">
                <a:solidFill>
                  <a:srgbClr val="3B3B3B"/>
                </a:solidFill>
                <a:latin typeface="Levenim MT" panose="02010502060101010101" pitchFamily="2" charset="-79"/>
                <a:cs typeface="Levenim MT" panose="02010502060101010101" pitchFamily="2" charset="-79"/>
              </a:rPr>
              <a:t>				out routine functions</a:t>
            </a:r>
            <a:r>
              <a:rPr lang="en-US" sz="2800" dirty="0">
                <a:solidFill>
                  <a:srgbClr val="3B3B3B"/>
                </a:solidFill>
                <a:latin typeface="Levenim MT" panose="02010502060101010101" pitchFamily="2" charset="-79"/>
                <a:cs typeface="Levenim MT" panose="02010502060101010101" pitchFamily="2" charset="-79"/>
              </a:rPr>
              <a:t>, direct </a:t>
            </a:r>
            <a:r>
              <a:rPr lang="en-US" sz="2800" dirty="0" smtClean="0">
                <a:solidFill>
                  <a:srgbClr val="3B3B3B"/>
                </a:solidFill>
                <a:latin typeface="Levenim MT" panose="02010502060101010101" pitchFamily="2" charset="-79"/>
                <a:cs typeface="Levenim MT" panose="02010502060101010101" pitchFamily="2" charset="-79"/>
              </a:rPr>
              <a:t>				activity </a:t>
            </a:r>
            <a:r>
              <a:rPr lang="en-US" sz="2800" dirty="0">
                <a:solidFill>
                  <a:srgbClr val="3B3B3B"/>
                </a:solidFill>
                <a:latin typeface="Levenim MT" panose="02010502060101010101" pitchFamily="2" charset="-79"/>
                <a:cs typeface="Levenim MT" panose="02010502060101010101" pitchFamily="2" charset="-79"/>
              </a:rPr>
              <a:t>programs, </a:t>
            </a:r>
            <a:r>
              <a:rPr lang="en-US" sz="2800" dirty="0" smtClean="0">
                <a:solidFill>
                  <a:srgbClr val="3B3B3B"/>
                </a:solidFill>
                <a:latin typeface="Levenim MT" panose="02010502060101010101" pitchFamily="2" charset="-79"/>
                <a:cs typeface="Levenim MT" panose="02010502060101010101" pitchFamily="2" charset="-79"/>
              </a:rPr>
              <a:t>and document </a:t>
            </a:r>
            <a:r>
              <a:rPr lang="en-US" sz="2800" dirty="0">
                <a:solidFill>
                  <a:srgbClr val="3B3B3B"/>
                </a:solidFill>
                <a:latin typeface="Levenim MT" panose="02010502060101010101" pitchFamily="2" charset="-79"/>
                <a:cs typeface="Levenim MT" panose="02010502060101010101" pitchFamily="2" charset="-79"/>
              </a:rPr>
              <a:t>the progress of </a:t>
            </a:r>
            <a:r>
              <a:rPr lang="en-US" sz="2800" dirty="0" smtClean="0">
                <a:solidFill>
                  <a:srgbClr val="3B3B3B"/>
                </a:solidFill>
                <a:latin typeface="Levenim MT" panose="02010502060101010101" pitchFamily="2" charset="-79"/>
                <a:cs typeface="Levenim MT" panose="02010502060101010101" pitchFamily="2" charset="-79"/>
              </a:rPr>
              <a:t>treatments</a:t>
            </a:r>
            <a:r>
              <a:rPr lang="en-US" sz="2800" dirty="0">
                <a:solidFill>
                  <a:srgbClr val="3B3B3B"/>
                </a:solidFill>
                <a:latin typeface="Levenim MT" panose="02010502060101010101" pitchFamily="2" charset="-79"/>
                <a:cs typeface="Levenim MT" panose="02010502060101010101" pitchFamily="2" charset="-79"/>
              </a:rPr>
              <a:t>. </a:t>
            </a:r>
            <a:r>
              <a:rPr lang="en-US" sz="2800" b="1" dirty="0" smtClean="0">
                <a:solidFill>
                  <a:srgbClr val="3B3B3B"/>
                </a:solidFill>
                <a:latin typeface="Levenim MT" panose="02010502060101010101" pitchFamily="2" charset="-79"/>
                <a:cs typeface="Levenim MT" panose="02010502060101010101" pitchFamily="2" charset="-79"/>
              </a:rPr>
              <a:t>	</a:t>
            </a:r>
          </a:p>
          <a:p>
            <a:pPr marL="0" indent="0">
              <a:spcAft>
                <a:spcPts val="1800"/>
              </a:spcAft>
              <a:buNone/>
            </a:pPr>
            <a:r>
              <a:rPr lang="en-US" sz="2800" b="1" dirty="0">
                <a:solidFill>
                  <a:srgbClr val="3B3B3B"/>
                </a:solidFill>
                <a:latin typeface="Levenim MT" panose="02010502060101010101" pitchFamily="2" charset="-79"/>
                <a:cs typeface="Levenim MT" panose="02010502060101010101" pitchFamily="2" charset="-79"/>
              </a:rPr>
              <a:t>	</a:t>
            </a:r>
            <a:r>
              <a:rPr lang="en-US" sz="2800" b="1" dirty="0" smtClean="0">
                <a:solidFill>
                  <a:srgbClr val="3B3B3B"/>
                </a:solidFill>
                <a:latin typeface="Levenim MT" panose="02010502060101010101" pitchFamily="2" charset="-79"/>
                <a:cs typeface="Levenim MT" panose="02010502060101010101" pitchFamily="2" charset="-79"/>
              </a:rPr>
              <a:t>Education: </a:t>
            </a:r>
            <a:r>
              <a:rPr lang="en-US" sz="2800" dirty="0" smtClean="0">
                <a:solidFill>
                  <a:srgbClr val="3B3B3B"/>
                </a:solidFill>
                <a:latin typeface="Levenim MT" panose="02010502060101010101" pitchFamily="2" charset="-79"/>
                <a:cs typeface="Levenim MT" panose="02010502060101010101" pitchFamily="2" charset="-79"/>
              </a:rPr>
              <a:t>an associate’s degree in 	occupational therapy assistant studies or 	related program.</a:t>
            </a:r>
          </a:p>
          <a:p>
            <a:pPr marL="0" indent="0">
              <a:spcAft>
                <a:spcPts val="600"/>
              </a:spcAft>
              <a:buNone/>
            </a:pPr>
            <a:r>
              <a:rPr lang="en-US" sz="2800" b="1" dirty="0" smtClean="0">
                <a:solidFill>
                  <a:srgbClr val="3B3B3B"/>
                </a:solidFill>
                <a:latin typeface="Levenim MT" panose="02010502060101010101" pitchFamily="2" charset="-79"/>
                <a:cs typeface="Levenim MT" panose="02010502060101010101" pitchFamily="2" charset="-79"/>
              </a:rPr>
              <a:t>	Median Salary in U.S: </a:t>
            </a:r>
            <a:r>
              <a:rPr lang="en-US" sz="2800" dirty="0" smtClean="0">
                <a:solidFill>
                  <a:srgbClr val="3B3B3B"/>
                </a:solidFill>
                <a:latin typeface="Levenim MT" panose="02010502060101010101" pitchFamily="2" charset="-79"/>
                <a:cs typeface="Levenim MT" panose="02010502060101010101" pitchFamily="2" charset="-79"/>
              </a:rPr>
              <a:t>$ 57,260 </a:t>
            </a:r>
            <a:r>
              <a:rPr lang="en-US" sz="1500" dirty="0" smtClean="0">
                <a:solidFill>
                  <a:srgbClr val="3B3B3B"/>
                </a:solidFill>
                <a:latin typeface="Levenim MT" panose="02010502060101010101" pitchFamily="2" charset="-79"/>
                <a:cs typeface="Levenim MT" panose="02010502060101010101" pitchFamily="2" charset="-79"/>
              </a:rPr>
              <a:t>(*National data</a:t>
            </a:r>
            <a:r>
              <a:rPr lang="en-US" sz="1500" i="1" dirty="0" smtClean="0">
                <a:solidFill>
                  <a:srgbClr val="3B3B3B"/>
                </a:solidFill>
                <a:latin typeface="Levenim MT" panose="02010502060101010101" pitchFamily="2" charset="-79"/>
                <a:cs typeface="Levenim MT" panose="02010502060101010101" pitchFamily="2" charset="-79"/>
              </a:rPr>
              <a:t> not </a:t>
            </a:r>
            <a:r>
              <a:rPr lang="en-US" sz="1500" dirty="0" smtClean="0">
                <a:solidFill>
                  <a:srgbClr val="3B3B3B"/>
                </a:solidFill>
                <a:latin typeface="Levenim MT" panose="02010502060101010101" pitchFamily="2" charset="-79"/>
                <a:cs typeface="Levenim MT" panose="02010502060101010101" pitchFamily="2" charset="-79"/>
              </a:rPr>
              <a:t>SD)</a:t>
            </a:r>
            <a:endParaRPr lang="en-US" sz="1500" dirty="0">
              <a:solidFill>
                <a:srgbClr val="3B3B3B"/>
              </a:solidFill>
              <a:latin typeface="Levenim MT" panose="02010502060101010101" pitchFamily="2" charset="-79"/>
              <a:cs typeface="Levenim MT" panose="02010502060101010101" pitchFamily="2" charset="-79"/>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630" y="1866900"/>
            <a:ext cx="3359770" cy="2173578"/>
          </a:xfrm>
          <a:prstGeom prst="rect">
            <a:avLst/>
          </a:prstGeom>
          <a:ln w="38100">
            <a:solidFill>
              <a:srgbClr val="A6DA52"/>
            </a:solidFill>
          </a:ln>
        </p:spPr>
      </p:pic>
    </p:spTree>
    <p:extLst>
      <p:ext uri="{BB962C8B-B14F-4D97-AF65-F5344CB8AC3E}">
        <p14:creationId xmlns:p14="http://schemas.microsoft.com/office/powerpoint/2010/main" val="16328441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Levenim MT" panose="02010502060101010101" pitchFamily="2" charset="-79"/>
                <a:cs typeface="Levenim MT" panose="02010502060101010101" pitchFamily="2" charset="-79"/>
              </a:rPr>
              <a:t>Physical Therapist</a:t>
            </a:r>
            <a:endParaRPr lang="en-US" b="1" dirty="0">
              <a:solidFill>
                <a:srgbClr val="C00000"/>
              </a:solidFill>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304800" y="1371600"/>
            <a:ext cx="8686800" cy="4754563"/>
          </a:xfrm>
        </p:spPr>
        <p:txBody>
          <a:bodyPr>
            <a:normAutofit/>
          </a:bodyPr>
          <a:lstStyle/>
          <a:p>
            <a:pPr marL="0" indent="0">
              <a:spcAft>
                <a:spcPts val="1800"/>
              </a:spcAft>
              <a:buNone/>
            </a:pPr>
            <a:r>
              <a:rPr lang="en-US" sz="2800" b="1" dirty="0" smtClean="0">
                <a:solidFill>
                  <a:srgbClr val="3B3B3B"/>
                </a:solidFill>
                <a:latin typeface="Levenim MT" panose="02010502060101010101" pitchFamily="2" charset="-79"/>
                <a:cs typeface="Levenim MT" panose="02010502060101010101" pitchFamily="2" charset="-79"/>
              </a:rPr>
              <a:t>What They Do: </a:t>
            </a:r>
            <a:r>
              <a:rPr lang="en-US" sz="2800" dirty="0">
                <a:solidFill>
                  <a:srgbClr val="3B3B3B"/>
                </a:solidFill>
                <a:latin typeface="Levenim MT" panose="02010502060101010101" pitchFamily="2" charset="-79"/>
                <a:cs typeface="Levenim MT" panose="02010502060101010101" pitchFamily="2" charset="-79"/>
              </a:rPr>
              <a:t>Assess, plan, organize, and participate in rehabilitative programs that improve mobility, relieve pain, increase strength, and improve or correct disabling conditions resulting from disease or injury.</a:t>
            </a:r>
            <a:endParaRPr lang="en-US" sz="2800" dirty="0" smtClean="0">
              <a:solidFill>
                <a:srgbClr val="3B3B3B"/>
              </a:solidFill>
              <a:latin typeface="Levenim MT" panose="02010502060101010101" pitchFamily="2" charset="-79"/>
              <a:cs typeface="Levenim MT" panose="02010502060101010101" pitchFamily="2" charset="-79"/>
            </a:endParaRPr>
          </a:p>
          <a:p>
            <a:pPr marL="0" indent="0">
              <a:spcBef>
                <a:spcPts val="0"/>
              </a:spcBef>
              <a:buNone/>
            </a:pPr>
            <a:r>
              <a:rPr lang="en-US" sz="2800" b="1" dirty="0" smtClean="0">
                <a:solidFill>
                  <a:srgbClr val="3B3B3B"/>
                </a:solidFill>
                <a:latin typeface="Levenim MT" panose="02010502060101010101" pitchFamily="2" charset="-79"/>
                <a:cs typeface="Levenim MT" panose="02010502060101010101" pitchFamily="2" charset="-79"/>
              </a:rPr>
              <a:t>	Education: </a:t>
            </a:r>
            <a:r>
              <a:rPr lang="en-US" sz="2800" dirty="0" smtClean="0">
                <a:solidFill>
                  <a:srgbClr val="3B3B3B"/>
                </a:solidFill>
                <a:latin typeface="Levenim MT" panose="02010502060101010101" pitchFamily="2" charset="-79"/>
                <a:cs typeface="Levenim MT" panose="02010502060101010101" pitchFamily="2" charset="-79"/>
              </a:rPr>
              <a:t>a doctoral </a:t>
            </a:r>
          </a:p>
          <a:p>
            <a:pPr marL="0" indent="0">
              <a:spcBef>
                <a:spcPts val="0"/>
              </a:spcBef>
              <a:buNone/>
            </a:pPr>
            <a:r>
              <a:rPr lang="en-US" sz="2800" dirty="0" smtClean="0">
                <a:solidFill>
                  <a:srgbClr val="3B3B3B"/>
                </a:solidFill>
                <a:latin typeface="Levenim MT" panose="02010502060101010101" pitchFamily="2" charset="-79"/>
                <a:cs typeface="Levenim MT" panose="02010502060101010101" pitchFamily="2" charset="-79"/>
              </a:rPr>
              <a:t>	degree in physical </a:t>
            </a:r>
          </a:p>
          <a:p>
            <a:pPr marL="0" indent="0">
              <a:spcBef>
                <a:spcPts val="0"/>
              </a:spcBef>
              <a:buNone/>
            </a:pPr>
            <a:r>
              <a:rPr lang="en-US" sz="2800" dirty="0">
                <a:solidFill>
                  <a:srgbClr val="3B3B3B"/>
                </a:solidFill>
                <a:latin typeface="Levenim MT" panose="02010502060101010101" pitchFamily="2" charset="-79"/>
                <a:cs typeface="Levenim MT" panose="02010502060101010101" pitchFamily="2" charset="-79"/>
              </a:rPr>
              <a:t>	</a:t>
            </a:r>
            <a:r>
              <a:rPr lang="en-US" sz="2800" dirty="0" smtClean="0">
                <a:solidFill>
                  <a:srgbClr val="3B3B3B"/>
                </a:solidFill>
                <a:latin typeface="Levenim MT" panose="02010502060101010101" pitchFamily="2" charset="-79"/>
                <a:cs typeface="Levenim MT" panose="02010502060101010101" pitchFamily="2" charset="-79"/>
              </a:rPr>
              <a:t>therapy.</a:t>
            </a:r>
          </a:p>
          <a:p>
            <a:pPr marL="0" indent="0">
              <a:spcBef>
                <a:spcPts val="0"/>
              </a:spcBef>
              <a:spcAft>
                <a:spcPts val="600"/>
              </a:spcAft>
              <a:buNone/>
            </a:pPr>
            <a:r>
              <a:rPr lang="en-US" sz="2800" b="1" dirty="0" smtClean="0">
                <a:solidFill>
                  <a:srgbClr val="3B3B3B"/>
                </a:solidFill>
                <a:latin typeface="Levenim MT" panose="02010502060101010101" pitchFamily="2" charset="-79"/>
                <a:cs typeface="Levenim MT" panose="02010502060101010101" pitchFamily="2" charset="-79"/>
              </a:rPr>
              <a:t>	Median Salary in SD: </a:t>
            </a:r>
          </a:p>
          <a:p>
            <a:pPr marL="0" indent="0">
              <a:spcBef>
                <a:spcPts val="0"/>
              </a:spcBef>
              <a:spcAft>
                <a:spcPts val="600"/>
              </a:spcAft>
              <a:buNone/>
            </a:pPr>
            <a:r>
              <a:rPr lang="en-US" sz="2800" b="1" dirty="0">
                <a:solidFill>
                  <a:srgbClr val="3B3B3B"/>
                </a:solidFill>
                <a:latin typeface="Levenim MT" panose="02010502060101010101" pitchFamily="2" charset="-79"/>
                <a:cs typeface="Levenim MT" panose="02010502060101010101" pitchFamily="2" charset="-79"/>
              </a:rPr>
              <a:t>	</a:t>
            </a:r>
            <a:r>
              <a:rPr lang="en-US" sz="2800" dirty="0" smtClean="0">
                <a:solidFill>
                  <a:srgbClr val="3B3B3B"/>
                </a:solidFill>
                <a:latin typeface="Levenim MT" panose="02010502060101010101" pitchFamily="2" charset="-79"/>
                <a:cs typeface="Levenim MT" panose="02010502060101010101" pitchFamily="2" charset="-79"/>
              </a:rPr>
              <a:t>$71,200</a:t>
            </a:r>
            <a:endParaRPr lang="en-US" sz="2800" dirty="0">
              <a:solidFill>
                <a:srgbClr val="3B3B3B"/>
              </a:solidFill>
              <a:latin typeface="Levenim MT" panose="02010502060101010101" pitchFamily="2" charset="-79"/>
              <a:cs typeface="Levenim MT" panose="02010502060101010101" pitchFamily="2" charset="-79"/>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3505200"/>
            <a:ext cx="3438525" cy="2292350"/>
          </a:xfrm>
          <a:prstGeom prst="rect">
            <a:avLst/>
          </a:prstGeom>
          <a:ln w="38100">
            <a:solidFill>
              <a:srgbClr val="A6DA52"/>
            </a:solidFill>
          </a:ln>
        </p:spPr>
      </p:pic>
    </p:spTree>
    <p:extLst>
      <p:ext uri="{BB962C8B-B14F-4D97-AF65-F5344CB8AC3E}">
        <p14:creationId xmlns:p14="http://schemas.microsoft.com/office/powerpoint/2010/main" val="3514025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solidFill>
                  <a:srgbClr val="C00000"/>
                </a:solidFill>
                <a:latin typeface="Levenim MT" panose="02010502060101010101" pitchFamily="2" charset="-79"/>
                <a:cs typeface="Levenim MT" panose="02010502060101010101" pitchFamily="2" charset="-79"/>
              </a:rPr>
              <a:t>Physical Therapist Assistant</a:t>
            </a:r>
            <a:endParaRPr lang="en-US" b="1" dirty="0">
              <a:solidFill>
                <a:srgbClr val="C00000"/>
              </a:solidFill>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457200" y="1143000"/>
            <a:ext cx="8229600" cy="5410200"/>
          </a:xfrm>
        </p:spPr>
        <p:txBody>
          <a:bodyPr>
            <a:noAutofit/>
          </a:bodyPr>
          <a:lstStyle/>
          <a:p>
            <a:pPr marL="0" indent="0">
              <a:spcAft>
                <a:spcPts val="1800"/>
              </a:spcAft>
              <a:buNone/>
            </a:pPr>
            <a:r>
              <a:rPr lang="en-US" sz="2400" b="1" dirty="0" smtClean="0">
                <a:solidFill>
                  <a:srgbClr val="3B3B3B"/>
                </a:solidFill>
                <a:latin typeface="Levenim MT" panose="02010502060101010101" pitchFamily="2" charset="-79"/>
                <a:cs typeface="Levenim MT" panose="02010502060101010101" pitchFamily="2" charset="-79"/>
              </a:rPr>
              <a:t>What They Do: </a:t>
            </a:r>
            <a:r>
              <a:rPr lang="en-US" sz="2400" dirty="0">
                <a:solidFill>
                  <a:srgbClr val="3B3B3B"/>
                </a:solidFill>
                <a:latin typeface="Levenim MT" panose="02010502060101010101" pitchFamily="2" charset="-79"/>
                <a:cs typeface="Levenim MT" panose="02010502060101010101" pitchFamily="2" charset="-79"/>
              </a:rPr>
              <a:t>Assist physical therapists in providing physical therapy treatments and procedures. May, in accordance with State laws, assist in the development of treatment plans, carry out routine functions, document the progress of treatment, and modify specific treatments in accordance with patient status and within the scope of treatment plans established by a physical therapist. </a:t>
            </a:r>
            <a:endParaRPr lang="en-US" sz="2400" dirty="0" smtClean="0">
              <a:solidFill>
                <a:srgbClr val="3B3B3B"/>
              </a:solidFill>
              <a:latin typeface="Levenim MT" panose="02010502060101010101" pitchFamily="2" charset="-79"/>
              <a:cs typeface="Levenim MT" panose="02010502060101010101" pitchFamily="2" charset="-79"/>
            </a:endParaRPr>
          </a:p>
          <a:p>
            <a:pPr marL="0" indent="0">
              <a:spcAft>
                <a:spcPts val="600"/>
              </a:spcAft>
              <a:buNone/>
            </a:pPr>
            <a:r>
              <a:rPr lang="en-US" sz="2400" dirty="0" smtClean="0">
                <a:solidFill>
                  <a:srgbClr val="3B3B3B"/>
                </a:solidFill>
                <a:latin typeface="Levenim MT" panose="02010502060101010101" pitchFamily="2" charset="-79"/>
                <a:cs typeface="Levenim MT" panose="02010502060101010101" pitchFamily="2" charset="-79"/>
              </a:rPr>
              <a:t>				</a:t>
            </a:r>
            <a:r>
              <a:rPr lang="en-US" sz="2400" b="1" dirty="0" smtClean="0">
                <a:solidFill>
                  <a:srgbClr val="3B3B3B"/>
                </a:solidFill>
                <a:latin typeface="Levenim MT" panose="02010502060101010101" pitchFamily="2" charset="-79"/>
                <a:cs typeface="Levenim MT" panose="02010502060101010101" pitchFamily="2" charset="-79"/>
              </a:rPr>
              <a:t>Education: </a:t>
            </a:r>
            <a:r>
              <a:rPr lang="en-US" sz="2400" dirty="0" smtClean="0">
                <a:solidFill>
                  <a:srgbClr val="3B3B3B"/>
                </a:solidFill>
                <a:latin typeface="Levenim MT" panose="02010502060101010101" pitchFamily="2" charset="-79"/>
                <a:cs typeface="Levenim MT" panose="02010502060101010101" pitchFamily="2" charset="-79"/>
              </a:rPr>
              <a:t>at least an 					associate’s degree from 				a physical therapy assistant 				program.</a:t>
            </a:r>
          </a:p>
          <a:p>
            <a:pPr marL="0" indent="0">
              <a:spcAft>
                <a:spcPts val="600"/>
              </a:spcAft>
              <a:buNone/>
            </a:pPr>
            <a:r>
              <a:rPr lang="en-US" sz="2400" dirty="0" smtClean="0">
                <a:solidFill>
                  <a:srgbClr val="3B3B3B"/>
                </a:solidFill>
                <a:latin typeface="Levenim MT" panose="02010502060101010101" pitchFamily="2" charset="-79"/>
                <a:cs typeface="Levenim MT" panose="02010502060101010101" pitchFamily="2" charset="-79"/>
              </a:rPr>
              <a:t>				</a:t>
            </a:r>
            <a:r>
              <a:rPr lang="en-US" sz="2400" b="1" dirty="0" smtClean="0">
                <a:solidFill>
                  <a:srgbClr val="3B3B3B"/>
                </a:solidFill>
                <a:latin typeface="Levenim MT" panose="02010502060101010101" pitchFamily="2" charset="-79"/>
                <a:cs typeface="Levenim MT" panose="02010502060101010101" pitchFamily="2" charset="-79"/>
              </a:rPr>
              <a:t>Median Salary in SD: </a:t>
            </a:r>
            <a:r>
              <a:rPr lang="en-US" sz="2400" dirty="0" smtClean="0">
                <a:solidFill>
                  <a:srgbClr val="3B3B3B"/>
                </a:solidFill>
                <a:latin typeface="Levenim MT" panose="02010502060101010101" pitchFamily="2" charset="-79"/>
                <a:cs typeface="Levenim MT" panose="02010502060101010101" pitchFamily="2" charset="-79"/>
              </a:rPr>
              <a:t>$34,700</a:t>
            </a:r>
            <a:endParaRPr lang="en-US" sz="2400" dirty="0">
              <a:solidFill>
                <a:srgbClr val="3B3B3B"/>
              </a:solidFill>
              <a:latin typeface="Levenim MT" panose="02010502060101010101" pitchFamily="2" charset="-79"/>
              <a:cs typeface="Levenim MT" panose="02010502060101010101" pitchFamily="2" charset="-79"/>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50" y="4191000"/>
            <a:ext cx="3438525" cy="2292350"/>
          </a:xfrm>
          <a:prstGeom prst="rect">
            <a:avLst/>
          </a:prstGeom>
          <a:ln w="38100">
            <a:solidFill>
              <a:srgbClr val="A6DA52"/>
            </a:solidFill>
          </a:ln>
        </p:spPr>
      </p:pic>
    </p:spTree>
    <p:extLst>
      <p:ext uri="{BB962C8B-B14F-4D97-AF65-F5344CB8AC3E}">
        <p14:creationId xmlns:p14="http://schemas.microsoft.com/office/powerpoint/2010/main" val="37229015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9296400" cy="1143000"/>
          </a:xfrm>
        </p:spPr>
        <p:txBody>
          <a:bodyPr>
            <a:noAutofit/>
          </a:bodyPr>
          <a:lstStyle/>
          <a:p>
            <a:r>
              <a:rPr lang="en-US" sz="5000" b="1" dirty="0" smtClean="0">
                <a:solidFill>
                  <a:srgbClr val="C00000"/>
                </a:solidFill>
                <a:latin typeface="Levenim MT" panose="02010502060101010101" pitchFamily="2" charset="-79"/>
                <a:cs typeface="Levenim MT" panose="02010502060101010101" pitchFamily="2" charset="-79"/>
              </a:rPr>
              <a:t>Are you an analyst?</a:t>
            </a:r>
            <a:endParaRPr lang="en-US" sz="5000" b="1" dirty="0">
              <a:solidFill>
                <a:srgbClr val="C00000"/>
              </a:solidFill>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1447800" y="1676400"/>
            <a:ext cx="7391400" cy="4906963"/>
          </a:xfrm>
        </p:spPr>
        <p:txBody>
          <a:bodyPr/>
          <a:lstStyle/>
          <a:p>
            <a:pPr>
              <a:spcAft>
                <a:spcPts val="1800"/>
              </a:spcAft>
            </a:pPr>
            <a:r>
              <a:rPr lang="en-US" dirty="0" smtClean="0">
                <a:solidFill>
                  <a:srgbClr val="3B3B3B"/>
                </a:solidFill>
                <a:latin typeface="Levenim MT" panose="02010502060101010101" pitchFamily="2" charset="-79"/>
                <a:cs typeface="Levenim MT" panose="02010502060101010101" pitchFamily="2" charset="-79"/>
              </a:rPr>
              <a:t>Cardiovascular Technologist</a:t>
            </a:r>
          </a:p>
          <a:p>
            <a:pPr>
              <a:spcAft>
                <a:spcPts val="1800"/>
              </a:spcAft>
            </a:pPr>
            <a:r>
              <a:rPr lang="en-US" dirty="0" smtClean="0">
                <a:solidFill>
                  <a:srgbClr val="3B3B3B"/>
                </a:solidFill>
                <a:latin typeface="Levenim MT" panose="02010502060101010101" pitchFamily="2" charset="-79"/>
                <a:cs typeface="Levenim MT" panose="02010502060101010101" pitchFamily="2" charset="-79"/>
              </a:rPr>
              <a:t>Diagnostic Medical Sonographer</a:t>
            </a:r>
          </a:p>
          <a:p>
            <a:pPr>
              <a:spcAft>
                <a:spcPts val="1800"/>
              </a:spcAft>
            </a:pPr>
            <a:r>
              <a:rPr lang="en-US" dirty="0">
                <a:solidFill>
                  <a:srgbClr val="3B3B3B"/>
                </a:solidFill>
                <a:latin typeface="Levenim MT" panose="02010502060101010101" pitchFamily="2" charset="-79"/>
                <a:cs typeface="Levenim MT" panose="02010502060101010101" pitchFamily="2" charset="-79"/>
              </a:rPr>
              <a:t>Medical Laboratory Technician</a:t>
            </a:r>
          </a:p>
          <a:p>
            <a:pPr>
              <a:spcAft>
                <a:spcPts val="1800"/>
              </a:spcAft>
            </a:pPr>
            <a:r>
              <a:rPr lang="en-US" dirty="0" smtClean="0">
                <a:solidFill>
                  <a:srgbClr val="3B3B3B"/>
                </a:solidFill>
                <a:latin typeface="Levenim MT" panose="02010502060101010101" pitchFamily="2" charset="-79"/>
                <a:cs typeface="Levenim MT" panose="02010502060101010101" pitchFamily="2" charset="-79"/>
              </a:rPr>
              <a:t>Pharmacy Technician</a:t>
            </a:r>
            <a:endParaRPr lang="en-US" dirty="0">
              <a:solidFill>
                <a:srgbClr val="3B3B3B"/>
              </a:solidFill>
              <a:latin typeface="Levenim MT" panose="02010502060101010101" pitchFamily="2" charset="-79"/>
              <a:cs typeface="Levenim MT" panose="02010502060101010101" pitchFamily="2" charset="-79"/>
            </a:endParaRPr>
          </a:p>
        </p:txBody>
      </p:sp>
      <p:grpSp>
        <p:nvGrpSpPr>
          <p:cNvPr id="4" name="Group 3"/>
          <p:cNvGrpSpPr/>
          <p:nvPr/>
        </p:nvGrpSpPr>
        <p:grpSpPr>
          <a:xfrm>
            <a:off x="124433" y="76200"/>
            <a:ext cx="1161849" cy="6705600"/>
            <a:chOff x="162366" y="-76200"/>
            <a:chExt cx="1162499" cy="6739099"/>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883" y="5565884"/>
              <a:ext cx="1158332" cy="1097015"/>
            </a:xfrm>
            <a:prstGeom prst="rect">
              <a:avLst/>
            </a:prstGeom>
            <a:noFill/>
            <a:ln w="38100">
              <a:solidFill>
                <a:srgbClr val="A6DA52"/>
              </a:solidFill>
            </a:ln>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8500" r="10325" b="3114"/>
            <a:stretch/>
          </p:blipFill>
          <p:spPr>
            <a:xfrm>
              <a:off x="162366" y="-76200"/>
              <a:ext cx="1162499" cy="1106117"/>
            </a:xfrm>
            <a:prstGeom prst="rect">
              <a:avLst/>
            </a:prstGeom>
            <a:ln w="38100">
              <a:solidFill>
                <a:srgbClr val="A6DA52"/>
              </a:solidFill>
            </a:ln>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19752" b="3774"/>
            <a:stretch/>
          </p:blipFill>
          <p:spPr>
            <a:xfrm>
              <a:off x="162366" y="4448397"/>
              <a:ext cx="1161849" cy="1097015"/>
            </a:xfrm>
            <a:prstGeom prst="rect">
              <a:avLst/>
            </a:prstGeom>
            <a:ln w="38100">
              <a:solidFill>
                <a:srgbClr val="A6DA52"/>
              </a:solidFill>
            </a:ln>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5777" r="29431"/>
            <a:stretch/>
          </p:blipFill>
          <p:spPr>
            <a:xfrm>
              <a:off x="166532" y="3342280"/>
              <a:ext cx="1157683" cy="1097015"/>
            </a:xfrm>
            <a:prstGeom prst="rect">
              <a:avLst/>
            </a:prstGeom>
            <a:ln w="38100">
              <a:solidFill>
                <a:srgbClr val="A6DA52"/>
              </a:solidFill>
            </a:ln>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r="28889" b="11000"/>
            <a:stretch/>
          </p:blipFill>
          <p:spPr>
            <a:xfrm>
              <a:off x="166532" y="2209800"/>
              <a:ext cx="1158332" cy="1106117"/>
            </a:xfrm>
            <a:prstGeom prst="rect">
              <a:avLst/>
            </a:prstGeom>
            <a:ln w="38100">
              <a:solidFill>
                <a:srgbClr val="A6DA52"/>
              </a:solidFill>
            </a:ln>
          </p:spPr>
        </p:pic>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l="13778" t="6677" r="17223" b="3663"/>
            <a:stretch/>
          </p:blipFill>
          <p:spPr>
            <a:xfrm>
              <a:off x="166533" y="1066800"/>
              <a:ext cx="1158332" cy="1106117"/>
            </a:xfrm>
            <a:prstGeom prst="rect">
              <a:avLst/>
            </a:prstGeom>
            <a:ln w="38100">
              <a:solidFill>
                <a:srgbClr val="A6DA52"/>
              </a:solidFill>
            </a:ln>
          </p:spPr>
        </p:pic>
      </p:grpSp>
    </p:spTree>
    <p:extLst>
      <p:ext uri="{BB962C8B-B14F-4D97-AF65-F5344CB8AC3E}">
        <p14:creationId xmlns:p14="http://schemas.microsoft.com/office/powerpoint/2010/main" val="39454493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Levenim MT" panose="02010502060101010101" pitchFamily="2" charset="-79"/>
                <a:cs typeface="Levenim MT" panose="02010502060101010101" pitchFamily="2" charset="-79"/>
              </a:rPr>
              <a:t>Cardiovascular Technologist</a:t>
            </a:r>
            <a:endParaRPr lang="en-US" b="1" dirty="0">
              <a:solidFill>
                <a:srgbClr val="C00000"/>
              </a:solidFill>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457200" y="1295400"/>
            <a:ext cx="8229600" cy="5361214"/>
          </a:xfrm>
        </p:spPr>
        <p:txBody>
          <a:bodyPr>
            <a:normAutofit lnSpcReduction="10000"/>
          </a:bodyPr>
          <a:lstStyle/>
          <a:p>
            <a:pPr marL="0" indent="0">
              <a:spcBef>
                <a:spcPts val="0"/>
              </a:spcBef>
              <a:buNone/>
            </a:pPr>
            <a:r>
              <a:rPr lang="en-US" sz="2800" b="1" dirty="0" smtClean="0">
                <a:solidFill>
                  <a:srgbClr val="3B3B3B"/>
                </a:solidFill>
                <a:latin typeface="Levenim MT" panose="02010502060101010101" pitchFamily="2" charset="-79"/>
                <a:cs typeface="Levenim MT" panose="02010502060101010101" pitchFamily="2" charset="-79"/>
              </a:rPr>
              <a:t>What They Do: </a:t>
            </a:r>
            <a:r>
              <a:rPr lang="en-US" sz="2800" dirty="0">
                <a:solidFill>
                  <a:srgbClr val="3B3B3B"/>
                </a:solidFill>
                <a:latin typeface="Levenim MT" panose="02010502060101010101" pitchFamily="2" charset="-79"/>
                <a:cs typeface="Levenim MT" panose="02010502060101010101" pitchFamily="2" charset="-79"/>
              </a:rPr>
              <a:t>Conduct tests </a:t>
            </a:r>
            <a:r>
              <a:rPr lang="en-US" sz="2800" dirty="0" smtClean="0">
                <a:solidFill>
                  <a:srgbClr val="3B3B3B"/>
                </a:solidFill>
                <a:latin typeface="Levenim MT" panose="02010502060101010101" pitchFamily="2" charset="-79"/>
                <a:cs typeface="Levenim MT" panose="02010502060101010101" pitchFamily="2" charset="-79"/>
              </a:rPr>
              <a:t>on </a:t>
            </a:r>
            <a:r>
              <a:rPr lang="en-US" sz="2800" dirty="0">
                <a:solidFill>
                  <a:srgbClr val="3B3B3B"/>
                </a:solidFill>
                <a:latin typeface="Levenim MT" panose="02010502060101010101" pitchFamily="2" charset="-79"/>
                <a:cs typeface="Levenim MT" panose="02010502060101010101" pitchFamily="2" charset="-79"/>
              </a:rPr>
              <a:t>pulmonary or </a:t>
            </a:r>
            <a:r>
              <a:rPr lang="en-US" sz="2800" dirty="0" smtClean="0">
                <a:solidFill>
                  <a:srgbClr val="3B3B3B"/>
                </a:solidFill>
                <a:latin typeface="Levenim MT" panose="02010502060101010101" pitchFamily="2" charset="-79"/>
                <a:cs typeface="Levenim MT" panose="02010502060101010101" pitchFamily="2" charset="-79"/>
              </a:rPr>
              <a:t>cardiovascular </a:t>
            </a:r>
            <a:r>
              <a:rPr lang="en-US" sz="2800" dirty="0">
                <a:solidFill>
                  <a:srgbClr val="3B3B3B"/>
                </a:solidFill>
                <a:latin typeface="Levenim MT" panose="02010502060101010101" pitchFamily="2" charset="-79"/>
                <a:cs typeface="Levenim MT" panose="02010502060101010101" pitchFamily="2" charset="-79"/>
              </a:rPr>
              <a:t>systems </a:t>
            </a:r>
            <a:r>
              <a:rPr lang="en-US" sz="2800" dirty="0" smtClean="0">
                <a:solidFill>
                  <a:srgbClr val="3B3B3B"/>
                </a:solidFill>
                <a:latin typeface="Levenim MT" panose="02010502060101010101" pitchFamily="2" charset="-79"/>
                <a:cs typeface="Levenim MT" panose="02010502060101010101" pitchFamily="2" charset="-79"/>
              </a:rPr>
              <a:t>of </a:t>
            </a:r>
            <a:r>
              <a:rPr lang="en-US" sz="2800" dirty="0">
                <a:solidFill>
                  <a:srgbClr val="3B3B3B"/>
                </a:solidFill>
                <a:latin typeface="Levenim MT" panose="02010502060101010101" pitchFamily="2" charset="-79"/>
                <a:cs typeface="Levenim MT" panose="02010502060101010101" pitchFamily="2" charset="-79"/>
              </a:rPr>
              <a:t>patients for diagnostic </a:t>
            </a:r>
            <a:r>
              <a:rPr lang="en-US" sz="2800" dirty="0" smtClean="0">
                <a:solidFill>
                  <a:srgbClr val="3B3B3B"/>
                </a:solidFill>
                <a:latin typeface="Levenim MT" panose="02010502060101010101" pitchFamily="2" charset="-79"/>
                <a:cs typeface="Levenim MT" panose="02010502060101010101" pitchFamily="2" charset="-79"/>
              </a:rPr>
              <a:t>purposes</a:t>
            </a:r>
            <a:r>
              <a:rPr lang="en-US" sz="2800" dirty="0">
                <a:solidFill>
                  <a:srgbClr val="3B3B3B"/>
                </a:solidFill>
                <a:latin typeface="Levenim MT" panose="02010502060101010101" pitchFamily="2" charset="-79"/>
                <a:cs typeface="Levenim MT" panose="02010502060101010101" pitchFamily="2" charset="-79"/>
              </a:rPr>
              <a:t>. May </a:t>
            </a:r>
            <a:endParaRPr lang="en-US" sz="2800" dirty="0" smtClean="0">
              <a:solidFill>
                <a:srgbClr val="3B3B3B"/>
              </a:solidFill>
              <a:latin typeface="Levenim MT" panose="02010502060101010101" pitchFamily="2" charset="-79"/>
              <a:cs typeface="Levenim MT" panose="02010502060101010101" pitchFamily="2" charset="-79"/>
            </a:endParaRPr>
          </a:p>
          <a:p>
            <a:pPr marL="0" indent="0">
              <a:spcBef>
                <a:spcPts val="0"/>
              </a:spcBef>
              <a:buNone/>
            </a:pPr>
            <a:r>
              <a:rPr lang="en-US" sz="2800" dirty="0" smtClean="0">
                <a:solidFill>
                  <a:srgbClr val="3B3B3B"/>
                </a:solidFill>
                <a:latin typeface="Levenim MT" panose="02010502060101010101" pitchFamily="2" charset="-79"/>
                <a:cs typeface="Levenim MT" panose="02010502060101010101" pitchFamily="2" charset="-79"/>
              </a:rPr>
              <a:t>conduct </a:t>
            </a:r>
            <a:r>
              <a:rPr lang="en-US" sz="2800" dirty="0">
                <a:solidFill>
                  <a:srgbClr val="3B3B3B"/>
                </a:solidFill>
                <a:latin typeface="Levenim MT" panose="02010502060101010101" pitchFamily="2" charset="-79"/>
                <a:cs typeface="Levenim MT" panose="02010502060101010101" pitchFamily="2" charset="-79"/>
              </a:rPr>
              <a:t>or </a:t>
            </a:r>
            <a:r>
              <a:rPr lang="en-US" sz="2800" dirty="0" smtClean="0">
                <a:solidFill>
                  <a:srgbClr val="3B3B3B"/>
                </a:solidFill>
                <a:latin typeface="Levenim MT" panose="02010502060101010101" pitchFamily="2" charset="-79"/>
                <a:cs typeface="Levenim MT" panose="02010502060101010101" pitchFamily="2" charset="-79"/>
              </a:rPr>
              <a:t>assist </a:t>
            </a:r>
            <a:r>
              <a:rPr lang="en-US" sz="2800" dirty="0">
                <a:solidFill>
                  <a:srgbClr val="3B3B3B"/>
                </a:solidFill>
                <a:latin typeface="Levenim MT" panose="02010502060101010101" pitchFamily="2" charset="-79"/>
                <a:cs typeface="Levenim MT" panose="02010502060101010101" pitchFamily="2" charset="-79"/>
              </a:rPr>
              <a:t>in </a:t>
            </a:r>
            <a:endParaRPr lang="en-US" sz="2800" dirty="0" smtClean="0">
              <a:solidFill>
                <a:srgbClr val="3B3B3B"/>
              </a:solidFill>
              <a:latin typeface="Levenim MT" panose="02010502060101010101" pitchFamily="2" charset="-79"/>
              <a:cs typeface="Levenim MT" panose="02010502060101010101" pitchFamily="2" charset="-79"/>
            </a:endParaRPr>
          </a:p>
          <a:p>
            <a:pPr marL="0" indent="0">
              <a:spcBef>
                <a:spcPts val="0"/>
              </a:spcBef>
              <a:buNone/>
            </a:pPr>
            <a:r>
              <a:rPr lang="en-US" sz="2800" dirty="0" smtClean="0">
                <a:solidFill>
                  <a:srgbClr val="3B3B3B"/>
                </a:solidFill>
                <a:latin typeface="Levenim MT" panose="02010502060101010101" pitchFamily="2" charset="-79"/>
                <a:cs typeface="Levenim MT" panose="02010502060101010101" pitchFamily="2" charset="-79"/>
              </a:rPr>
              <a:t>electrocardiograms</a:t>
            </a:r>
            <a:r>
              <a:rPr lang="en-US" sz="2800" dirty="0">
                <a:solidFill>
                  <a:srgbClr val="3B3B3B"/>
                </a:solidFill>
                <a:latin typeface="Levenim MT" panose="02010502060101010101" pitchFamily="2" charset="-79"/>
                <a:cs typeface="Levenim MT" panose="02010502060101010101" pitchFamily="2" charset="-79"/>
              </a:rPr>
              <a:t>, </a:t>
            </a:r>
            <a:endParaRPr lang="en-US" sz="2800" dirty="0" smtClean="0">
              <a:solidFill>
                <a:srgbClr val="3B3B3B"/>
              </a:solidFill>
              <a:latin typeface="Levenim MT" panose="02010502060101010101" pitchFamily="2" charset="-79"/>
              <a:cs typeface="Levenim MT" panose="02010502060101010101" pitchFamily="2" charset="-79"/>
            </a:endParaRPr>
          </a:p>
          <a:p>
            <a:pPr marL="0" indent="0">
              <a:spcBef>
                <a:spcPts val="0"/>
              </a:spcBef>
              <a:buNone/>
            </a:pPr>
            <a:r>
              <a:rPr lang="en-US" sz="2800" dirty="0" smtClean="0">
                <a:solidFill>
                  <a:srgbClr val="3B3B3B"/>
                </a:solidFill>
                <a:latin typeface="Levenim MT" panose="02010502060101010101" pitchFamily="2" charset="-79"/>
                <a:cs typeface="Levenim MT" panose="02010502060101010101" pitchFamily="2" charset="-79"/>
              </a:rPr>
              <a:t>cardiac </a:t>
            </a:r>
            <a:r>
              <a:rPr lang="en-US" sz="2800" dirty="0">
                <a:solidFill>
                  <a:srgbClr val="3B3B3B"/>
                </a:solidFill>
                <a:latin typeface="Levenim MT" panose="02010502060101010101" pitchFamily="2" charset="-79"/>
                <a:cs typeface="Levenim MT" panose="02010502060101010101" pitchFamily="2" charset="-79"/>
              </a:rPr>
              <a:t>catheterizations, </a:t>
            </a:r>
            <a:endParaRPr lang="en-US" sz="2800" dirty="0" smtClean="0">
              <a:solidFill>
                <a:srgbClr val="3B3B3B"/>
              </a:solidFill>
              <a:latin typeface="Levenim MT" panose="02010502060101010101" pitchFamily="2" charset="-79"/>
              <a:cs typeface="Levenim MT" panose="02010502060101010101" pitchFamily="2" charset="-79"/>
            </a:endParaRPr>
          </a:p>
          <a:p>
            <a:pPr marL="0" indent="0">
              <a:spcBef>
                <a:spcPts val="0"/>
              </a:spcBef>
              <a:buNone/>
            </a:pPr>
            <a:r>
              <a:rPr lang="en-US" sz="2800" dirty="0" smtClean="0">
                <a:solidFill>
                  <a:srgbClr val="3B3B3B"/>
                </a:solidFill>
                <a:latin typeface="Levenim MT" panose="02010502060101010101" pitchFamily="2" charset="-79"/>
                <a:cs typeface="Levenim MT" panose="02010502060101010101" pitchFamily="2" charset="-79"/>
              </a:rPr>
              <a:t>pulmonary </a:t>
            </a:r>
            <a:r>
              <a:rPr lang="en-US" sz="2800" dirty="0">
                <a:solidFill>
                  <a:srgbClr val="3B3B3B"/>
                </a:solidFill>
                <a:latin typeface="Levenim MT" panose="02010502060101010101" pitchFamily="2" charset="-79"/>
                <a:cs typeface="Levenim MT" panose="02010502060101010101" pitchFamily="2" charset="-79"/>
              </a:rPr>
              <a:t>functions, lung </a:t>
            </a:r>
            <a:endParaRPr lang="en-US" sz="2800" dirty="0" smtClean="0">
              <a:solidFill>
                <a:srgbClr val="3B3B3B"/>
              </a:solidFill>
              <a:latin typeface="Levenim MT" panose="02010502060101010101" pitchFamily="2" charset="-79"/>
              <a:cs typeface="Levenim MT" panose="02010502060101010101" pitchFamily="2" charset="-79"/>
            </a:endParaRPr>
          </a:p>
          <a:p>
            <a:pPr marL="0" indent="0">
              <a:spcBef>
                <a:spcPts val="0"/>
              </a:spcBef>
              <a:spcAft>
                <a:spcPts val="1800"/>
              </a:spcAft>
              <a:buNone/>
            </a:pPr>
            <a:r>
              <a:rPr lang="en-US" sz="2800" dirty="0" smtClean="0">
                <a:solidFill>
                  <a:srgbClr val="3B3B3B"/>
                </a:solidFill>
                <a:latin typeface="Levenim MT" panose="02010502060101010101" pitchFamily="2" charset="-79"/>
                <a:cs typeface="Levenim MT" panose="02010502060101010101" pitchFamily="2" charset="-79"/>
              </a:rPr>
              <a:t>capacity</a:t>
            </a:r>
            <a:r>
              <a:rPr lang="en-US" sz="2800" dirty="0">
                <a:solidFill>
                  <a:srgbClr val="3B3B3B"/>
                </a:solidFill>
                <a:latin typeface="Levenim MT" panose="02010502060101010101" pitchFamily="2" charset="-79"/>
                <a:cs typeface="Levenim MT" panose="02010502060101010101" pitchFamily="2" charset="-79"/>
              </a:rPr>
              <a:t>, and similar tests. </a:t>
            </a:r>
            <a:endParaRPr lang="en-US" sz="2800" dirty="0" smtClean="0">
              <a:solidFill>
                <a:srgbClr val="3B3B3B"/>
              </a:solidFill>
              <a:latin typeface="Levenim MT" panose="02010502060101010101" pitchFamily="2" charset="-79"/>
              <a:cs typeface="Levenim MT" panose="02010502060101010101" pitchFamily="2" charset="-79"/>
            </a:endParaRPr>
          </a:p>
          <a:p>
            <a:pPr marL="0" indent="0">
              <a:spcAft>
                <a:spcPts val="600"/>
              </a:spcAft>
              <a:buNone/>
            </a:pPr>
            <a:r>
              <a:rPr lang="en-US" sz="2800" b="1" dirty="0" smtClean="0">
                <a:solidFill>
                  <a:srgbClr val="3B3B3B"/>
                </a:solidFill>
                <a:latin typeface="Levenim MT" panose="02010502060101010101" pitchFamily="2" charset="-79"/>
                <a:cs typeface="Levenim MT" panose="02010502060101010101" pitchFamily="2" charset="-79"/>
              </a:rPr>
              <a:t>	Education: </a:t>
            </a:r>
            <a:r>
              <a:rPr lang="en-US" sz="2800" dirty="0" smtClean="0">
                <a:solidFill>
                  <a:srgbClr val="3B3B3B"/>
                </a:solidFill>
                <a:latin typeface="Levenim MT" panose="02010502060101010101" pitchFamily="2" charset="-79"/>
                <a:cs typeface="Levenim MT" panose="02010502060101010101" pitchFamily="2" charset="-79"/>
              </a:rPr>
              <a:t>at least an associate’s 	degree in cardiovascular technology or 	a related program.</a:t>
            </a:r>
          </a:p>
          <a:p>
            <a:pPr marL="0" indent="0">
              <a:spcAft>
                <a:spcPts val="600"/>
              </a:spcAft>
              <a:buNone/>
            </a:pPr>
            <a:r>
              <a:rPr lang="en-US" sz="2800" b="1" dirty="0" smtClean="0">
                <a:solidFill>
                  <a:srgbClr val="3B3B3B"/>
                </a:solidFill>
                <a:latin typeface="Levenim MT" panose="02010502060101010101" pitchFamily="2" charset="-79"/>
                <a:cs typeface="Levenim MT" panose="02010502060101010101" pitchFamily="2" charset="-79"/>
              </a:rPr>
              <a:t>	Median Salary in SD</a:t>
            </a:r>
            <a:r>
              <a:rPr lang="en-US" sz="2800" dirty="0" smtClean="0">
                <a:solidFill>
                  <a:srgbClr val="3B3B3B"/>
                </a:solidFill>
                <a:latin typeface="Levenim MT" panose="02010502060101010101" pitchFamily="2" charset="-79"/>
                <a:cs typeface="Levenim MT" panose="02010502060101010101" pitchFamily="2" charset="-79"/>
              </a:rPr>
              <a:t>: $45,400</a:t>
            </a:r>
            <a:endParaRPr lang="en-US" sz="2800" dirty="0">
              <a:solidFill>
                <a:srgbClr val="3B3B3B"/>
              </a:solidFill>
              <a:latin typeface="Levenim MT" panose="02010502060101010101" pitchFamily="2" charset="-79"/>
              <a:cs typeface="Levenim MT" panose="02010502060101010101" pitchFamily="2" charset="-79"/>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2133600"/>
            <a:ext cx="3137535" cy="2241096"/>
          </a:xfrm>
          <a:prstGeom prst="rect">
            <a:avLst/>
          </a:prstGeom>
          <a:ln w="38100">
            <a:solidFill>
              <a:srgbClr val="A6DA52"/>
            </a:solidFill>
          </a:ln>
        </p:spPr>
      </p:pic>
    </p:spTree>
    <p:extLst>
      <p:ext uri="{BB962C8B-B14F-4D97-AF65-F5344CB8AC3E}">
        <p14:creationId xmlns:p14="http://schemas.microsoft.com/office/powerpoint/2010/main" val="42249494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458200" cy="1143000"/>
          </a:xfrm>
        </p:spPr>
        <p:txBody>
          <a:bodyPr>
            <a:normAutofit fontScale="90000"/>
          </a:bodyPr>
          <a:lstStyle/>
          <a:p>
            <a:r>
              <a:rPr lang="en-US" b="1" dirty="0" smtClean="0">
                <a:solidFill>
                  <a:srgbClr val="C00000"/>
                </a:solidFill>
                <a:latin typeface="Levenim MT" panose="02010502060101010101" pitchFamily="2" charset="-79"/>
                <a:cs typeface="Levenim MT" panose="02010502060101010101" pitchFamily="2" charset="-79"/>
              </a:rPr>
              <a:t>Diagnostic Medical Sonographer</a:t>
            </a:r>
            <a:endParaRPr lang="en-US" b="1" dirty="0">
              <a:solidFill>
                <a:srgbClr val="C00000"/>
              </a:solidFill>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p:txBody>
          <a:bodyPr>
            <a:normAutofit/>
          </a:bodyPr>
          <a:lstStyle/>
          <a:p>
            <a:pPr marL="0" indent="0">
              <a:spcBef>
                <a:spcPts val="0"/>
              </a:spcBef>
              <a:buNone/>
            </a:pPr>
            <a:r>
              <a:rPr lang="en-US" sz="2800" b="1" dirty="0" smtClean="0">
                <a:solidFill>
                  <a:srgbClr val="3B3B3B"/>
                </a:solidFill>
                <a:latin typeface="Levenim MT" panose="02010502060101010101" pitchFamily="2" charset="-79"/>
                <a:cs typeface="Levenim MT" panose="02010502060101010101" pitchFamily="2" charset="-79"/>
              </a:rPr>
              <a:t>What They Do: </a:t>
            </a:r>
            <a:r>
              <a:rPr lang="en-US" sz="2800" dirty="0">
                <a:solidFill>
                  <a:srgbClr val="3B3B3B"/>
                </a:solidFill>
                <a:latin typeface="Levenim MT" panose="02010502060101010101" pitchFamily="2" charset="-79"/>
                <a:cs typeface="Levenim MT" panose="02010502060101010101" pitchFamily="2" charset="-79"/>
              </a:rPr>
              <a:t>Produce </a:t>
            </a:r>
            <a:endParaRPr lang="en-US" sz="2800" dirty="0" smtClean="0">
              <a:solidFill>
                <a:srgbClr val="3B3B3B"/>
              </a:solidFill>
              <a:latin typeface="Levenim MT" panose="02010502060101010101" pitchFamily="2" charset="-79"/>
              <a:cs typeface="Levenim MT" panose="02010502060101010101" pitchFamily="2" charset="-79"/>
            </a:endParaRPr>
          </a:p>
          <a:p>
            <a:pPr marL="0" indent="0">
              <a:spcBef>
                <a:spcPts val="0"/>
              </a:spcBef>
              <a:buNone/>
            </a:pPr>
            <a:r>
              <a:rPr lang="en-US" sz="2800" dirty="0" smtClean="0">
                <a:solidFill>
                  <a:srgbClr val="3B3B3B"/>
                </a:solidFill>
                <a:latin typeface="Levenim MT" panose="02010502060101010101" pitchFamily="2" charset="-79"/>
                <a:cs typeface="Levenim MT" panose="02010502060101010101" pitchFamily="2" charset="-79"/>
              </a:rPr>
              <a:t>ultrasonic </a:t>
            </a:r>
            <a:r>
              <a:rPr lang="en-US" sz="2800" dirty="0">
                <a:solidFill>
                  <a:srgbClr val="3B3B3B"/>
                </a:solidFill>
                <a:latin typeface="Levenim MT" panose="02010502060101010101" pitchFamily="2" charset="-79"/>
                <a:cs typeface="Levenim MT" panose="02010502060101010101" pitchFamily="2" charset="-79"/>
              </a:rPr>
              <a:t>recordings of </a:t>
            </a:r>
            <a:endParaRPr lang="en-US" sz="2800" dirty="0" smtClean="0">
              <a:solidFill>
                <a:srgbClr val="3B3B3B"/>
              </a:solidFill>
              <a:latin typeface="Levenim MT" panose="02010502060101010101" pitchFamily="2" charset="-79"/>
              <a:cs typeface="Levenim MT" panose="02010502060101010101" pitchFamily="2" charset="-79"/>
            </a:endParaRPr>
          </a:p>
          <a:p>
            <a:pPr marL="0" indent="0">
              <a:spcBef>
                <a:spcPts val="0"/>
              </a:spcBef>
              <a:buNone/>
            </a:pPr>
            <a:r>
              <a:rPr lang="en-US" sz="2800" dirty="0" smtClean="0">
                <a:solidFill>
                  <a:srgbClr val="3B3B3B"/>
                </a:solidFill>
                <a:latin typeface="Levenim MT" panose="02010502060101010101" pitchFamily="2" charset="-79"/>
                <a:cs typeface="Levenim MT" panose="02010502060101010101" pitchFamily="2" charset="-79"/>
              </a:rPr>
              <a:t>internal </a:t>
            </a:r>
            <a:r>
              <a:rPr lang="en-US" sz="2800" dirty="0">
                <a:solidFill>
                  <a:srgbClr val="3B3B3B"/>
                </a:solidFill>
                <a:latin typeface="Levenim MT" panose="02010502060101010101" pitchFamily="2" charset="-79"/>
                <a:cs typeface="Levenim MT" panose="02010502060101010101" pitchFamily="2" charset="-79"/>
              </a:rPr>
              <a:t>organs for use </a:t>
            </a:r>
            <a:endParaRPr lang="en-US" sz="2800" dirty="0" smtClean="0">
              <a:solidFill>
                <a:srgbClr val="3B3B3B"/>
              </a:solidFill>
              <a:latin typeface="Levenim MT" panose="02010502060101010101" pitchFamily="2" charset="-79"/>
              <a:cs typeface="Levenim MT" panose="02010502060101010101" pitchFamily="2" charset="-79"/>
            </a:endParaRPr>
          </a:p>
          <a:p>
            <a:pPr marL="0" indent="0">
              <a:spcBef>
                <a:spcPts val="0"/>
              </a:spcBef>
              <a:spcAft>
                <a:spcPts val="1800"/>
              </a:spcAft>
              <a:buNone/>
            </a:pPr>
            <a:r>
              <a:rPr lang="en-US" sz="2800" dirty="0" smtClean="0">
                <a:solidFill>
                  <a:srgbClr val="3B3B3B"/>
                </a:solidFill>
                <a:latin typeface="Levenim MT" panose="02010502060101010101" pitchFamily="2" charset="-79"/>
                <a:cs typeface="Levenim MT" panose="02010502060101010101" pitchFamily="2" charset="-79"/>
              </a:rPr>
              <a:t>by </a:t>
            </a:r>
            <a:r>
              <a:rPr lang="en-US" sz="2800" dirty="0">
                <a:solidFill>
                  <a:srgbClr val="3B3B3B"/>
                </a:solidFill>
                <a:latin typeface="Levenim MT" panose="02010502060101010101" pitchFamily="2" charset="-79"/>
                <a:cs typeface="Levenim MT" panose="02010502060101010101" pitchFamily="2" charset="-79"/>
              </a:rPr>
              <a:t>physicians</a:t>
            </a:r>
            <a:r>
              <a:rPr lang="en-US" sz="2800" dirty="0" smtClean="0">
                <a:solidFill>
                  <a:srgbClr val="3B3B3B"/>
                </a:solidFill>
                <a:latin typeface="Levenim MT" panose="02010502060101010101" pitchFamily="2" charset="-79"/>
                <a:cs typeface="Levenim MT" panose="02010502060101010101" pitchFamily="2" charset="-79"/>
              </a:rPr>
              <a:t>.</a:t>
            </a:r>
            <a:endParaRPr lang="en-US" sz="2800" b="1" dirty="0" smtClean="0">
              <a:solidFill>
                <a:srgbClr val="3B3B3B"/>
              </a:solidFill>
              <a:latin typeface="Levenim MT" panose="02010502060101010101" pitchFamily="2" charset="-79"/>
              <a:cs typeface="Levenim MT" panose="02010502060101010101" pitchFamily="2" charset="-79"/>
            </a:endParaRPr>
          </a:p>
          <a:p>
            <a:pPr marL="0" indent="0">
              <a:spcBef>
                <a:spcPts val="0"/>
              </a:spcBef>
              <a:spcAft>
                <a:spcPts val="600"/>
              </a:spcAft>
              <a:buNone/>
            </a:pPr>
            <a:r>
              <a:rPr lang="en-US" sz="2800" b="1" dirty="0" smtClean="0">
                <a:solidFill>
                  <a:srgbClr val="3B3B3B"/>
                </a:solidFill>
                <a:latin typeface="Levenim MT" panose="02010502060101010101" pitchFamily="2" charset="-79"/>
                <a:cs typeface="Levenim MT" panose="02010502060101010101" pitchFamily="2" charset="-79"/>
              </a:rPr>
              <a:t>	Education: </a:t>
            </a:r>
            <a:r>
              <a:rPr lang="en-US" sz="2800" dirty="0" smtClean="0">
                <a:solidFill>
                  <a:srgbClr val="3B3B3B"/>
                </a:solidFill>
                <a:latin typeface="Levenim MT" panose="02010502060101010101" pitchFamily="2" charset="-79"/>
                <a:cs typeface="Levenim MT" panose="02010502060101010101" pitchFamily="2" charset="-79"/>
              </a:rPr>
              <a:t>at least </a:t>
            </a:r>
          </a:p>
          <a:p>
            <a:pPr marL="0" indent="0">
              <a:spcBef>
                <a:spcPts val="0"/>
              </a:spcBef>
              <a:spcAft>
                <a:spcPts val="600"/>
              </a:spcAft>
              <a:buNone/>
            </a:pPr>
            <a:r>
              <a:rPr lang="en-US" sz="2800" dirty="0">
                <a:solidFill>
                  <a:srgbClr val="3B3B3B"/>
                </a:solidFill>
                <a:latin typeface="Levenim MT" panose="02010502060101010101" pitchFamily="2" charset="-79"/>
                <a:cs typeface="Levenim MT" panose="02010502060101010101" pitchFamily="2" charset="-79"/>
              </a:rPr>
              <a:t>	</a:t>
            </a:r>
            <a:r>
              <a:rPr lang="en-US" sz="2800" dirty="0" smtClean="0">
                <a:solidFill>
                  <a:srgbClr val="3B3B3B"/>
                </a:solidFill>
                <a:latin typeface="Levenim MT" panose="02010502060101010101" pitchFamily="2" charset="-79"/>
                <a:cs typeface="Levenim MT" panose="02010502060101010101" pitchFamily="2" charset="-79"/>
              </a:rPr>
              <a:t>an associate’s 	degree in medical 	sonography or a related program.</a:t>
            </a:r>
          </a:p>
          <a:p>
            <a:pPr marL="0" indent="0">
              <a:spcAft>
                <a:spcPts val="600"/>
              </a:spcAft>
              <a:buNone/>
            </a:pPr>
            <a:r>
              <a:rPr lang="en-US" sz="2800" b="1" dirty="0" smtClean="0">
                <a:solidFill>
                  <a:srgbClr val="3B3B3B"/>
                </a:solidFill>
                <a:latin typeface="Levenim MT" panose="02010502060101010101" pitchFamily="2" charset="-79"/>
                <a:cs typeface="Levenim MT" panose="02010502060101010101" pitchFamily="2" charset="-79"/>
              </a:rPr>
              <a:t>	Median Salary in SD: </a:t>
            </a:r>
            <a:r>
              <a:rPr lang="en-US" sz="2800" dirty="0" smtClean="0">
                <a:solidFill>
                  <a:srgbClr val="3B3B3B"/>
                </a:solidFill>
                <a:latin typeface="Levenim MT" panose="02010502060101010101" pitchFamily="2" charset="-79"/>
                <a:cs typeface="Levenim MT" panose="02010502060101010101" pitchFamily="2" charset="-79"/>
              </a:rPr>
              <a:t>$55,400 </a:t>
            </a:r>
            <a:endParaRPr lang="en-US" sz="2800" dirty="0">
              <a:solidFill>
                <a:srgbClr val="3B3B3B"/>
              </a:solidFill>
              <a:latin typeface="Levenim MT" panose="02010502060101010101" pitchFamily="2" charset="-79"/>
              <a:cs typeface="Levenim MT" panose="02010502060101010101" pitchFamily="2" charset="-79"/>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1600200"/>
            <a:ext cx="3367088" cy="2244725"/>
          </a:xfrm>
          <a:prstGeom prst="rect">
            <a:avLst/>
          </a:prstGeom>
          <a:ln w="38100">
            <a:solidFill>
              <a:srgbClr val="A6DA52"/>
            </a:solidFill>
          </a:ln>
        </p:spPr>
      </p:pic>
    </p:spTree>
    <p:extLst>
      <p:ext uri="{BB962C8B-B14F-4D97-AF65-F5344CB8AC3E}">
        <p14:creationId xmlns:p14="http://schemas.microsoft.com/office/powerpoint/2010/main" val="6099626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latin typeface="Levenim MT" panose="02010502060101010101" pitchFamily="2" charset="-79"/>
                <a:cs typeface="Levenim MT" panose="02010502060101010101" pitchFamily="2" charset="-79"/>
              </a:rPr>
              <a:t>Medical Laboratory Technician</a:t>
            </a:r>
            <a:endParaRPr lang="en-US" b="1" dirty="0">
              <a:solidFill>
                <a:srgbClr val="C00000"/>
              </a:solidFill>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457200" y="1371600"/>
            <a:ext cx="8382000" cy="5257800"/>
          </a:xfrm>
        </p:spPr>
        <p:txBody>
          <a:bodyPr>
            <a:normAutofit/>
          </a:bodyPr>
          <a:lstStyle/>
          <a:p>
            <a:pPr marL="0" indent="0">
              <a:spcAft>
                <a:spcPts val="1800"/>
              </a:spcAft>
              <a:buNone/>
            </a:pPr>
            <a:r>
              <a:rPr lang="en-US" sz="2800" b="1" dirty="0" smtClean="0">
                <a:solidFill>
                  <a:srgbClr val="3B3B3B"/>
                </a:solidFill>
                <a:latin typeface="Levenim MT" panose="02010502060101010101" pitchFamily="2" charset="-79"/>
                <a:cs typeface="Levenim MT" panose="02010502060101010101" pitchFamily="2" charset="-79"/>
              </a:rPr>
              <a:t>What They Do: </a:t>
            </a:r>
            <a:r>
              <a:rPr lang="en-US" sz="2800" dirty="0">
                <a:solidFill>
                  <a:srgbClr val="3B3B3B"/>
                </a:solidFill>
                <a:latin typeface="Levenim MT" panose="02010502060101010101" pitchFamily="2" charset="-79"/>
                <a:cs typeface="Levenim MT" panose="02010502060101010101" pitchFamily="2" charset="-79"/>
              </a:rPr>
              <a:t>Perform routine medical laboratory tests for the diagnosis, treatment, and prevention of disease. May work under the supervision of a medical technologist.</a:t>
            </a:r>
            <a:endParaRPr lang="en-US" sz="2800" dirty="0" smtClean="0">
              <a:solidFill>
                <a:srgbClr val="3B3B3B"/>
              </a:solidFill>
              <a:latin typeface="Levenim MT" panose="02010502060101010101" pitchFamily="2" charset="-79"/>
              <a:cs typeface="Levenim MT" panose="02010502060101010101" pitchFamily="2" charset="-79"/>
            </a:endParaRPr>
          </a:p>
          <a:p>
            <a:pPr marL="0" indent="0">
              <a:spcAft>
                <a:spcPts val="600"/>
              </a:spcAft>
              <a:buNone/>
            </a:pPr>
            <a:r>
              <a:rPr lang="en-US" sz="2800" b="1" dirty="0" smtClean="0">
                <a:solidFill>
                  <a:srgbClr val="3B3B3B"/>
                </a:solidFill>
                <a:latin typeface="Levenim MT" panose="02010502060101010101" pitchFamily="2" charset="-79"/>
                <a:cs typeface="Levenim MT" panose="02010502060101010101" pitchFamily="2" charset="-79"/>
              </a:rPr>
              <a:t>				Education: </a:t>
            </a:r>
            <a:r>
              <a:rPr lang="en-US" sz="2800" dirty="0" smtClean="0">
                <a:solidFill>
                  <a:srgbClr val="3B3B3B"/>
                </a:solidFill>
                <a:latin typeface="Levenim MT" panose="02010502060101010101" pitchFamily="2" charset="-79"/>
                <a:cs typeface="Levenim MT" panose="02010502060101010101" pitchFamily="2" charset="-79"/>
              </a:rPr>
              <a:t>an associate’s 				degree in medical 					technology or related 				program.</a:t>
            </a:r>
          </a:p>
          <a:p>
            <a:pPr marL="0" indent="0">
              <a:spcAft>
                <a:spcPts val="600"/>
              </a:spcAft>
              <a:buNone/>
            </a:pPr>
            <a:r>
              <a:rPr lang="en-US" sz="2800" b="1" dirty="0" smtClean="0">
                <a:solidFill>
                  <a:srgbClr val="3B3B3B"/>
                </a:solidFill>
                <a:latin typeface="Levenim MT" panose="02010502060101010101" pitchFamily="2" charset="-79"/>
                <a:cs typeface="Levenim MT" panose="02010502060101010101" pitchFamily="2" charset="-79"/>
              </a:rPr>
              <a:t>				Median Salary in SD: 				</a:t>
            </a:r>
            <a:r>
              <a:rPr lang="en-US" sz="2800" dirty="0" smtClean="0">
                <a:solidFill>
                  <a:srgbClr val="3B3B3B"/>
                </a:solidFill>
                <a:latin typeface="Levenim MT" panose="02010502060101010101" pitchFamily="2" charset="-79"/>
                <a:cs typeface="Levenim MT" panose="02010502060101010101" pitchFamily="2" charset="-79"/>
              </a:rPr>
              <a:t>$34,600</a:t>
            </a:r>
            <a:endParaRPr lang="en-US" sz="2800" dirty="0">
              <a:solidFill>
                <a:srgbClr val="3B3B3B"/>
              </a:solidFill>
              <a:latin typeface="Levenim MT" panose="02010502060101010101" pitchFamily="2" charset="-79"/>
              <a:cs typeface="Levenim MT" panose="02010502060101010101" pitchFamily="2" charset="-79"/>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175" y="3352800"/>
            <a:ext cx="3429000" cy="2286000"/>
          </a:xfrm>
          <a:prstGeom prst="rect">
            <a:avLst/>
          </a:prstGeom>
          <a:ln w="38100">
            <a:solidFill>
              <a:srgbClr val="A6DA52"/>
            </a:solidFill>
          </a:ln>
        </p:spPr>
      </p:pic>
    </p:spTree>
    <p:extLst>
      <p:ext uri="{BB962C8B-B14F-4D97-AF65-F5344CB8AC3E}">
        <p14:creationId xmlns:p14="http://schemas.microsoft.com/office/powerpoint/2010/main" val="33049901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Levenim MT" panose="02010502060101010101" pitchFamily="2" charset="-79"/>
                <a:cs typeface="Levenim MT" panose="02010502060101010101" pitchFamily="2" charset="-79"/>
              </a:rPr>
              <a:t>Pharmacy Technician</a:t>
            </a:r>
            <a:endParaRPr lang="en-US" b="1" dirty="0">
              <a:solidFill>
                <a:srgbClr val="C00000"/>
              </a:solidFill>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457200" y="1447800"/>
            <a:ext cx="8382000" cy="5029200"/>
          </a:xfrm>
        </p:spPr>
        <p:txBody>
          <a:bodyPr>
            <a:normAutofit lnSpcReduction="10000"/>
          </a:bodyPr>
          <a:lstStyle/>
          <a:p>
            <a:pPr marL="0" indent="0">
              <a:spcAft>
                <a:spcPts val="1800"/>
              </a:spcAft>
              <a:buNone/>
            </a:pPr>
            <a:r>
              <a:rPr lang="en-US" sz="2800" b="1" dirty="0" smtClean="0">
                <a:solidFill>
                  <a:srgbClr val="3F3F3F"/>
                </a:solidFill>
                <a:latin typeface="Levenim MT" panose="02010502060101010101" pitchFamily="2" charset="-79"/>
                <a:cs typeface="Levenim MT" panose="02010502060101010101" pitchFamily="2" charset="-79"/>
              </a:rPr>
              <a:t>What They Do: </a:t>
            </a:r>
            <a:r>
              <a:rPr lang="en-US" sz="2800" dirty="0">
                <a:solidFill>
                  <a:srgbClr val="3F3F3F"/>
                </a:solidFill>
                <a:latin typeface="Levenim MT" panose="02010502060101010101" pitchFamily="2" charset="-79"/>
                <a:cs typeface="Levenim MT" panose="02010502060101010101" pitchFamily="2" charset="-79"/>
              </a:rPr>
              <a:t>Prepare medications under the direction of a pharmacist. May measure, mix, count out, label, and record amounts and dosages of medications according to prescription orders</a:t>
            </a:r>
            <a:r>
              <a:rPr lang="en-US" sz="2800" dirty="0" smtClean="0">
                <a:solidFill>
                  <a:srgbClr val="3F3F3F"/>
                </a:solidFill>
                <a:latin typeface="Levenim MT" panose="02010502060101010101" pitchFamily="2" charset="-79"/>
                <a:cs typeface="Levenim MT" panose="02010502060101010101" pitchFamily="2" charset="-79"/>
              </a:rPr>
              <a:t>.</a:t>
            </a:r>
          </a:p>
          <a:p>
            <a:pPr marL="0" indent="0">
              <a:spcAft>
                <a:spcPts val="600"/>
              </a:spcAft>
              <a:buNone/>
            </a:pPr>
            <a:r>
              <a:rPr lang="en-US" sz="2800" b="1" dirty="0" smtClean="0">
                <a:solidFill>
                  <a:srgbClr val="3F3F3F"/>
                </a:solidFill>
                <a:latin typeface="Levenim MT" panose="02010502060101010101" pitchFamily="2" charset="-79"/>
                <a:cs typeface="Levenim MT" panose="02010502060101010101" pitchFamily="2" charset="-79"/>
              </a:rPr>
              <a:t>				</a:t>
            </a:r>
            <a:r>
              <a:rPr lang="en-US" sz="2800" b="1" dirty="0" smtClean="0">
                <a:solidFill>
                  <a:srgbClr val="3B3B3B"/>
                </a:solidFill>
                <a:latin typeface="Levenim MT" panose="02010502060101010101" pitchFamily="2" charset="-79"/>
                <a:cs typeface="Levenim MT" panose="02010502060101010101" pitchFamily="2" charset="-79"/>
              </a:rPr>
              <a:t>Education: </a:t>
            </a:r>
            <a:r>
              <a:rPr lang="en-US" sz="2800" dirty="0" smtClean="0">
                <a:solidFill>
                  <a:srgbClr val="3B3B3B"/>
                </a:solidFill>
                <a:latin typeface="Levenim MT" panose="02010502060101010101" pitchFamily="2" charset="-79"/>
                <a:cs typeface="Levenim MT" panose="02010502060101010101" pitchFamily="2" charset="-79"/>
              </a:rPr>
              <a:t>complete 				vocational training or 				complete a pharmacy 				technology program.</a:t>
            </a:r>
          </a:p>
          <a:p>
            <a:pPr marL="0" indent="0">
              <a:spcAft>
                <a:spcPts val="600"/>
              </a:spcAft>
              <a:buNone/>
            </a:pPr>
            <a:r>
              <a:rPr lang="en-US" sz="2800" b="1" dirty="0" smtClean="0">
                <a:solidFill>
                  <a:srgbClr val="3B3B3B"/>
                </a:solidFill>
                <a:latin typeface="Levenim MT" panose="02010502060101010101" pitchFamily="2" charset="-79"/>
                <a:cs typeface="Levenim MT" panose="02010502060101010101" pitchFamily="2" charset="-79"/>
              </a:rPr>
              <a:t>				Median Salary in SD: 				</a:t>
            </a:r>
            <a:r>
              <a:rPr lang="en-US" sz="2800" dirty="0" smtClean="0">
                <a:solidFill>
                  <a:srgbClr val="3B3B3B"/>
                </a:solidFill>
                <a:latin typeface="Levenim MT" panose="02010502060101010101" pitchFamily="2" charset="-79"/>
                <a:cs typeface="Levenim MT" panose="02010502060101010101" pitchFamily="2" charset="-79"/>
              </a:rPr>
              <a:t>$28,800</a:t>
            </a:r>
            <a:endParaRPr lang="en-US" sz="2800" dirty="0">
              <a:solidFill>
                <a:srgbClr val="3B3B3B"/>
              </a:solidFill>
              <a:latin typeface="Levenim MT" panose="02010502060101010101" pitchFamily="2" charset="-79"/>
              <a:cs typeface="Levenim MT" panose="02010502060101010101" pitchFamily="2" charset="-79"/>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667125"/>
            <a:ext cx="3400425" cy="2266950"/>
          </a:xfrm>
          <a:prstGeom prst="rect">
            <a:avLst/>
          </a:prstGeom>
          <a:ln w="38100">
            <a:solidFill>
              <a:srgbClr val="A6DA52"/>
            </a:solidFill>
          </a:ln>
        </p:spPr>
      </p:pic>
    </p:spTree>
    <p:extLst>
      <p:ext uri="{BB962C8B-B14F-4D97-AF65-F5344CB8AC3E}">
        <p14:creationId xmlns:p14="http://schemas.microsoft.com/office/powerpoint/2010/main" val="3392862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09238"/>
            <a:ext cx="7467600" cy="1935162"/>
          </a:xfrm>
        </p:spPr>
        <p:txBody>
          <a:bodyPr>
            <a:normAutofit/>
          </a:bodyPr>
          <a:lstStyle/>
          <a:p>
            <a:r>
              <a:rPr lang="en-US" sz="3600" b="1" dirty="0" smtClean="0">
                <a:solidFill>
                  <a:srgbClr val="C00000"/>
                </a:solidFill>
                <a:latin typeface="Levenim MT" panose="02010502060101010101" pitchFamily="2" charset="-79"/>
                <a:cs typeface="Levenim MT" panose="02010502060101010101" pitchFamily="2" charset="-79"/>
              </a:rPr>
              <a:t>Little kids often say, </a:t>
            </a:r>
            <a:br>
              <a:rPr lang="en-US" sz="3600" b="1" dirty="0" smtClean="0">
                <a:solidFill>
                  <a:srgbClr val="C00000"/>
                </a:solidFill>
                <a:latin typeface="Levenim MT" panose="02010502060101010101" pitchFamily="2" charset="-79"/>
                <a:cs typeface="Levenim MT" panose="02010502060101010101" pitchFamily="2" charset="-79"/>
              </a:rPr>
            </a:br>
            <a:r>
              <a:rPr lang="en-US" sz="3600" b="1" dirty="0" smtClean="0">
                <a:solidFill>
                  <a:srgbClr val="C00000"/>
                </a:solidFill>
                <a:latin typeface="Levenim MT" panose="02010502060101010101" pitchFamily="2" charset="-79"/>
                <a:cs typeface="Levenim MT" panose="02010502060101010101" pitchFamily="2" charset="-79"/>
              </a:rPr>
              <a:t>“When I grow up, I want to be a _________”</a:t>
            </a:r>
            <a:endParaRPr lang="en-US" sz="3600" b="1" dirty="0">
              <a:solidFill>
                <a:srgbClr val="C00000"/>
              </a:solidFill>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3352800" y="2339474"/>
            <a:ext cx="4724400" cy="4114800"/>
          </a:xfrm>
        </p:spPr>
        <p:txBody>
          <a:bodyPr>
            <a:normAutofit/>
          </a:bodyPr>
          <a:lstStyle/>
          <a:p>
            <a:r>
              <a:rPr lang="en-US" sz="3600" dirty="0" smtClean="0">
                <a:solidFill>
                  <a:srgbClr val="3B3B3B"/>
                </a:solidFill>
                <a:latin typeface="Levenim MT" panose="02010502060101010101" pitchFamily="2" charset="-79"/>
                <a:cs typeface="Levenim MT" panose="02010502060101010101" pitchFamily="2" charset="-79"/>
              </a:rPr>
              <a:t>Fireman</a:t>
            </a:r>
          </a:p>
          <a:p>
            <a:r>
              <a:rPr lang="en-US" sz="3600" dirty="0" smtClean="0">
                <a:solidFill>
                  <a:srgbClr val="3B3B3B"/>
                </a:solidFill>
                <a:latin typeface="Levenim MT" panose="02010502060101010101" pitchFamily="2" charset="-79"/>
                <a:cs typeface="Levenim MT" panose="02010502060101010101" pitchFamily="2" charset="-79"/>
              </a:rPr>
              <a:t>Policeman</a:t>
            </a:r>
          </a:p>
          <a:p>
            <a:r>
              <a:rPr lang="en-US" sz="3600" dirty="0" smtClean="0">
                <a:solidFill>
                  <a:srgbClr val="3B3B3B"/>
                </a:solidFill>
                <a:latin typeface="Levenim MT" panose="02010502060101010101" pitchFamily="2" charset="-79"/>
                <a:cs typeface="Levenim MT" panose="02010502060101010101" pitchFamily="2" charset="-79"/>
              </a:rPr>
              <a:t>Teacher</a:t>
            </a:r>
          </a:p>
          <a:p>
            <a:r>
              <a:rPr lang="en-US" sz="3600" dirty="0" smtClean="0">
                <a:solidFill>
                  <a:srgbClr val="3B3B3B"/>
                </a:solidFill>
                <a:latin typeface="Levenim MT" panose="02010502060101010101" pitchFamily="2" charset="-79"/>
                <a:cs typeface="Levenim MT" panose="02010502060101010101" pitchFamily="2" charset="-79"/>
              </a:rPr>
              <a:t>Pro Athlete</a:t>
            </a:r>
          </a:p>
          <a:p>
            <a:r>
              <a:rPr lang="en-US" sz="3600" dirty="0" smtClean="0">
                <a:solidFill>
                  <a:srgbClr val="3B3B3B"/>
                </a:solidFill>
                <a:latin typeface="Levenim MT" panose="02010502060101010101" pitchFamily="2" charset="-79"/>
                <a:cs typeface="Levenim MT" panose="02010502060101010101" pitchFamily="2" charset="-79"/>
              </a:rPr>
              <a:t>Doctor</a:t>
            </a:r>
          </a:p>
          <a:p>
            <a:r>
              <a:rPr lang="en-US" sz="3600" dirty="0" smtClean="0">
                <a:solidFill>
                  <a:srgbClr val="3B3B3B"/>
                </a:solidFill>
                <a:latin typeface="Levenim MT" panose="02010502060101010101" pitchFamily="2" charset="-79"/>
                <a:cs typeface="Levenim MT" panose="02010502060101010101" pitchFamily="2" charset="-79"/>
              </a:rPr>
              <a:t>Nurse</a:t>
            </a:r>
            <a:endParaRPr lang="en-US" sz="3600" dirty="0">
              <a:solidFill>
                <a:srgbClr val="3B3B3B"/>
              </a:solidFill>
              <a:latin typeface="Levenim MT" panose="02010502060101010101" pitchFamily="2" charset="-79"/>
              <a:cs typeface="Levenim MT" panose="02010502060101010101" pitchFamily="2" charset="-79"/>
            </a:endParaRPr>
          </a:p>
        </p:txBody>
      </p:sp>
      <p:grpSp>
        <p:nvGrpSpPr>
          <p:cNvPr id="22" name="Group 21"/>
          <p:cNvGrpSpPr/>
          <p:nvPr/>
        </p:nvGrpSpPr>
        <p:grpSpPr>
          <a:xfrm>
            <a:off x="124433" y="76200"/>
            <a:ext cx="1161849" cy="6705600"/>
            <a:chOff x="162366" y="-76200"/>
            <a:chExt cx="1162499" cy="6739099"/>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883" y="5565884"/>
              <a:ext cx="1158332" cy="1097015"/>
            </a:xfrm>
            <a:prstGeom prst="rect">
              <a:avLst/>
            </a:prstGeom>
            <a:noFill/>
            <a:ln w="38100">
              <a:solidFill>
                <a:srgbClr val="A6DA52"/>
              </a:solidFill>
            </a:ln>
          </p:spPr>
        </p:pic>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8500" r="10325" b="3114"/>
            <a:stretch/>
          </p:blipFill>
          <p:spPr>
            <a:xfrm>
              <a:off x="162366" y="-76200"/>
              <a:ext cx="1162499" cy="1106117"/>
            </a:xfrm>
            <a:prstGeom prst="rect">
              <a:avLst/>
            </a:prstGeom>
            <a:ln w="38100">
              <a:solidFill>
                <a:srgbClr val="A6DA52"/>
              </a:solidFill>
            </a:ln>
          </p:spPr>
        </p:pic>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t="19752" b="3774"/>
            <a:stretch/>
          </p:blipFill>
          <p:spPr>
            <a:xfrm>
              <a:off x="162366" y="4448397"/>
              <a:ext cx="1161849" cy="1097015"/>
            </a:xfrm>
            <a:prstGeom prst="rect">
              <a:avLst/>
            </a:prstGeom>
            <a:ln w="38100">
              <a:solidFill>
                <a:srgbClr val="A6DA52"/>
              </a:solidFill>
            </a:ln>
          </p:spPr>
        </p:pic>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l="5777" r="29431"/>
            <a:stretch/>
          </p:blipFill>
          <p:spPr>
            <a:xfrm>
              <a:off x="166532" y="3342280"/>
              <a:ext cx="1157683" cy="1097015"/>
            </a:xfrm>
            <a:prstGeom prst="rect">
              <a:avLst/>
            </a:prstGeom>
            <a:ln w="38100">
              <a:solidFill>
                <a:srgbClr val="A6DA52"/>
              </a:solidFill>
            </a:ln>
          </p:spPr>
        </p:pic>
        <p:pic>
          <p:nvPicPr>
            <p:cNvPr id="20" name="Picture 19"/>
            <p:cNvPicPr>
              <a:picLocks noChangeAspect="1"/>
            </p:cNvPicPr>
            <p:nvPr/>
          </p:nvPicPr>
          <p:blipFill rotWithShape="1">
            <a:blip r:embed="rId6" cstate="print">
              <a:extLst>
                <a:ext uri="{28A0092B-C50C-407E-A947-70E740481C1C}">
                  <a14:useLocalDpi xmlns:a14="http://schemas.microsoft.com/office/drawing/2010/main" val="0"/>
                </a:ext>
              </a:extLst>
            </a:blip>
            <a:srcRect r="28889" b="11000"/>
            <a:stretch/>
          </p:blipFill>
          <p:spPr>
            <a:xfrm>
              <a:off x="166532" y="2209800"/>
              <a:ext cx="1158332" cy="1106117"/>
            </a:xfrm>
            <a:prstGeom prst="rect">
              <a:avLst/>
            </a:prstGeom>
            <a:ln w="38100">
              <a:solidFill>
                <a:srgbClr val="A6DA52"/>
              </a:solidFill>
            </a:ln>
          </p:spPr>
        </p:pic>
        <p:pic>
          <p:nvPicPr>
            <p:cNvPr id="21" name="Picture 20"/>
            <p:cNvPicPr>
              <a:picLocks noChangeAspect="1"/>
            </p:cNvPicPr>
            <p:nvPr/>
          </p:nvPicPr>
          <p:blipFill rotWithShape="1">
            <a:blip r:embed="rId7" cstate="print">
              <a:extLst>
                <a:ext uri="{28A0092B-C50C-407E-A947-70E740481C1C}">
                  <a14:useLocalDpi xmlns:a14="http://schemas.microsoft.com/office/drawing/2010/main" val="0"/>
                </a:ext>
              </a:extLst>
            </a:blip>
            <a:srcRect l="13778" t="6677" r="17223" b="3663"/>
            <a:stretch/>
          </p:blipFill>
          <p:spPr>
            <a:xfrm>
              <a:off x="166533" y="1066800"/>
              <a:ext cx="1158332" cy="1106117"/>
            </a:xfrm>
            <a:prstGeom prst="rect">
              <a:avLst/>
            </a:prstGeom>
            <a:ln w="38100">
              <a:solidFill>
                <a:srgbClr val="A6DA52"/>
              </a:solidFill>
            </a:ln>
          </p:spPr>
        </p:pic>
      </p:grpSp>
    </p:spTree>
    <p:extLst>
      <p:ext uri="{BB962C8B-B14F-4D97-AF65-F5344CB8AC3E}">
        <p14:creationId xmlns:p14="http://schemas.microsoft.com/office/powerpoint/2010/main" val="32362305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8305800" cy="1143000"/>
          </a:xfrm>
        </p:spPr>
        <p:txBody>
          <a:bodyPr>
            <a:noAutofit/>
          </a:bodyPr>
          <a:lstStyle/>
          <a:p>
            <a:r>
              <a:rPr lang="en-US" sz="4200" b="1" dirty="0" smtClean="0">
                <a:solidFill>
                  <a:srgbClr val="C00000"/>
                </a:solidFill>
                <a:latin typeface="Levenim MT" panose="02010502060101010101" pitchFamily="2" charset="-79"/>
                <a:cs typeface="Levenim MT" panose="02010502060101010101" pitchFamily="2" charset="-79"/>
              </a:rPr>
              <a:t>Are you a “people person”?</a:t>
            </a:r>
            <a:endParaRPr lang="en-US" sz="4200" b="1" dirty="0">
              <a:solidFill>
                <a:srgbClr val="C00000"/>
              </a:solidFill>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1371600" y="1600200"/>
            <a:ext cx="7315200" cy="4525963"/>
          </a:xfrm>
        </p:spPr>
        <p:txBody>
          <a:bodyPr/>
          <a:lstStyle/>
          <a:p>
            <a:pPr>
              <a:spcAft>
                <a:spcPts val="1800"/>
              </a:spcAft>
            </a:pPr>
            <a:r>
              <a:rPr lang="en-US" dirty="0" smtClean="0">
                <a:solidFill>
                  <a:srgbClr val="3B3B3B"/>
                </a:solidFill>
                <a:latin typeface="Levenim MT" panose="02010502060101010101" pitchFamily="2" charset="-79"/>
                <a:cs typeface="Levenim MT" panose="02010502060101010101" pitchFamily="2" charset="-79"/>
              </a:rPr>
              <a:t>Counselor</a:t>
            </a:r>
          </a:p>
          <a:p>
            <a:pPr>
              <a:spcAft>
                <a:spcPts val="1800"/>
              </a:spcAft>
            </a:pPr>
            <a:r>
              <a:rPr lang="en-US" dirty="0" smtClean="0">
                <a:solidFill>
                  <a:srgbClr val="3B3B3B"/>
                </a:solidFill>
                <a:latin typeface="Levenim MT" panose="02010502060101010101" pitchFamily="2" charset="-79"/>
                <a:cs typeface="Levenim MT" panose="02010502060101010101" pitchFamily="2" charset="-79"/>
              </a:rPr>
              <a:t>Home Health Aide</a:t>
            </a:r>
          </a:p>
          <a:p>
            <a:pPr>
              <a:spcAft>
                <a:spcPts val="1800"/>
              </a:spcAft>
            </a:pPr>
            <a:r>
              <a:rPr lang="en-US" dirty="0" smtClean="0">
                <a:solidFill>
                  <a:srgbClr val="3B3B3B"/>
                </a:solidFill>
                <a:latin typeface="Levenim MT" panose="02010502060101010101" pitchFamily="2" charset="-79"/>
                <a:cs typeface="Levenim MT" panose="02010502060101010101" pitchFamily="2" charset="-79"/>
              </a:rPr>
              <a:t>Medical Assistant</a:t>
            </a:r>
          </a:p>
          <a:p>
            <a:pPr>
              <a:spcAft>
                <a:spcPts val="1800"/>
              </a:spcAft>
            </a:pPr>
            <a:r>
              <a:rPr lang="en-US" dirty="0" smtClean="0">
                <a:solidFill>
                  <a:srgbClr val="3B3B3B"/>
                </a:solidFill>
                <a:latin typeface="Levenim MT" panose="02010502060101010101" pitchFamily="2" charset="-79"/>
                <a:cs typeface="Levenim MT" panose="02010502060101010101" pitchFamily="2" charset="-79"/>
              </a:rPr>
              <a:t>Recreational Therapist</a:t>
            </a:r>
          </a:p>
          <a:p>
            <a:pPr>
              <a:spcAft>
                <a:spcPts val="1800"/>
              </a:spcAft>
            </a:pPr>
            <a:r>
              <a:rPr lang="en-US" dirty="0">
                <a:solidFill>
                  <a:srgbClr val="3B3B3B"/>
                </a:solidFill>
                <a:latin typeface="Levenim MT" panose="02010502060101010101" pitchFamily="2" charset="-79"/>
                <a:cs typeface="Levenim MT" panose="02010502060101010101" pitchFamily="2" charset="-79"/>
              </a:rPr>
              <a:t>Rehabilitation Counselor</a:t>
            </a:r>
          </a:p>
          <a:p>
            <a:pPr marL="0" indent="0">
              <a:spcAft>
                <a:spcPts val="1800"/>
              </a:spcAft>
              <a:buNone/>
            </a:pPr>
            <a:endParaRPr lang="en-US" dirty="0" smtClean="0">
              <a:solidFill>
                <a:srgbClr val="3B3B3B"/>
              </a:solidFill>
              <a:latin typeface="Levenim MT" panose="02010502060101010101" pitchFamily="2" charset="-79"/>
              <a:cs typeface="Levenim MT" panose="02010502060101010101" pitchFamily="2" charset="-79"/>
            </a:endParaRPr>
          </a:p>
          <a:p>
            <a:pPr marL="0" indent="0">
              <a:buNone/>
            </a:pPr>
            <a:endParaRPr lang="en-US" dirty="0"/>
          </a:p>
        </p:txBody>
      </p:sp>
      <p:grpSp>
        <p:nvGrpSpPr>
          <p:cNvPr id="4" name="Group 3"/>
          <p:cNvGrpSpPr/>
          <p:nvPr/>
        </p:nvGrpSpPr>
        <p:grpSpPr>
          <a:xfrm>
            <a:off x="124433" y="76200"/>
            <a:ext cx="1161849" cy="6705600"/>
            <a:chOff x="162366" y="-76200"/>
            <a:chExt cx="1162499" cy="6739099"/>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883" y="5565884"/>
              <a:ext cx="1158332" cy="1097015"/>
            </a:xfrm>
            <a:prstGeom prst="rect">
              <a:avLst/>
            </a:prstGeom>
            <a:noFill/>
            <a:ln w="38100">
              <a:solidFill>
                <a:srgbClr val="A6DA52"/>
              </a:solidFill>
            </a:ln>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8500" r="10325" b="3114"/>
            <a:stretch/>
          </p:blipFill>
          <p:spPr>
            <a:xfrm>
              <a:off x="162366" y="-76200"/>
              <a:ext cx="1162499" cy="1106117"/>
            </a:xfrm>
            <a:prstGeom prst="rect">
              <a:avLst/>
            </a:prstGeom>
            <a:ln w="38100">
              <a:solidFill>
                <a:srgbClr val="A6DA52"/>
              </a:solidFill>
            </a:ln>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19752" b="3774"/>
            <a:stretch/>
          </p:blipFill>
          <p:spPr>
            <a:xfrm>
              <a:off x="162366" y="4448397"/>
              <a:ext cx="1161849" cy="1097015"/>
            </a:xfrm>
            <a:prstGeom prst="rect">
              <a:avLst/>
            </a:prstGeom>
            <a:ln w="38100">
              <a:solidFill>
                <a:srgbClr val="A6DA52"/>
              </a:solidFill>
            </a:ln>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5777" r="29431"/>
            <a:stretch/>
          </p:blipFill>
          <p:spPr>
            <a:xfrm>
              <a:off x="166532" y="3342280"/>
              <a:ext cx="1157683" cy="1097015"/>
            </a:xfrm>
            <a:prstGeom prst="rect">
              <a:avLst/>
            </a:prstGeom>
            <a:ln w="38100">
              <a:solidFill>
                <a:srgbClr val="A6DA52"/>
              </a:solidFill>
            </a:ln>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r="28889" b="11000"/>
            <a:stretch/>
          </p:blipFill>
          <p:spPr>
            <a:xfrm>
              <a:off x="166532" y="2209800"/>
              <a:ext cx="1158332" cy="1106117"/>
            </a:xfrm>
            <a:prstGeom prst="rect">
              <a:avLst/>
            </a:prstGeom>
            <a:ln w="38100">
              <a:solidFill>
                <a:srgbClr val="A6DA52"/>
              </a:solidFill>
            </a:ln>
          </p:spPr>
        </p:pic>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l="13778" t="6677" r="17223" b="3663"/>
            <a:stretch/>
          </p:blipFill>
          <p:spPr>
            <a:xfrm>
              <a:off x="166533" y="1066800"/>
              <a:ext cx="1158332" cy="1106117"/>
            </a:xfrm>
            <a:prstGeom prst="rect">
              <a:avLst/>
            </a:prstGeom>
            <a:ln w="38100">
              <a:solidFill>
                <a:srgbClr val="A6DA52"/>
              </a:solidFill>
            </a:ln>
          </p:spPr>
        </p:pic>
      </p:grpSp>
    </p:spTree>
    <p:extLst>
      <p:ext uri="{BB962C8B-B14F-4D97-AF65-F5344CB8AC3E}">
        <p14:creationId xmlns:p14="http://schemas.microsoft.com/office/powerpoint/2010/main" val="124131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Levenim MT" panose="02010502060101010101" pitchFamily="2" charset="-79"/>
                <a:cs typeface="Levenim MT" panose="02010502060101010101" pitchFamily="2" charset="-79"/>
              </a:rPr>
              <a:t>Counselor</a:t>
            </a:r>
            <a:endParaRPr lang="en-US" b="1" dirty="0">
              <a:solidFill>
                <a:srgbClr val="C00000"/>
              </a:solidFill>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381000" y="1371600"/>
            <a:ext cx="8458200" cy="5105400"/>
          </a:xfrm>
        </p:spPr>
        <p:txBody>
          <a:bodyPr>
            <a:normAutofit fontScale="92500" lnSpcReduction="10000"/>
          </a:bodyPr>
          <a:lstStyle/>
          <a:p>
            <a:pPr marL="0" indent="0">
              <a:buNone/>
            </a:pPr>
            <a:r>
              <a:rPr lang="en-US" sz="2800" b="1" dirty="0" smtClean="0">
                <a:solidFill>
                  <a:srgbClr val="3F3F3F"/>
                </a:solidFill>
                <a:latin typeface="Levenim MT" panose="02010502060101010101" pitchFamily="2" charset="-79"/>
                <a:cs typeface="Levenim MT" panose="02010502060101010101" pitchFamily="2" charset="-79"/>
              </a:rPr>
              <a:t>What They Do: </a:t>
            </a:r>
            <a:r>
              <a:rPr lang="en-US" sz="2800" dirty="0">
                <a:solidFill>
                  <a:srgbClr val="3F3F3F"/>
                </a:solidFill>
                <a:latin typeface="Levenim MT" panose="02010502060101010101" pitchFamily="2" charset="-79"/>
                <a:cs typeface="Levenim MT" panose="02010502060101010101" pitchFamily="2" charset="-79"/>
              </a:rPr>
              <a:t>Counsel with emphasis on prevention. Work with individuals and groups to promote optimum mental and emotional health. May help individuals deal with issues associated with addictions and substance abuse; family, parenting, and marital problems; stress management; </a:t>
            </a:r>
            <a:r>
              <a:rPr lang="en-US" sz="2800" dirty="0" smtClean="0">
                <a:solidFill>
                  <a:srgbClr val="3F3F3F"/>
                </a:solidFill>
                <a:latin typeface="Levenim MT" panose="02010502060101010101" pitchFamily="2" charset="-79"/>
                <a:cs typeface="Levenim MT" panose="02010502060101010101" pitchFamily="2" charset="-79"/>
              </a:rPr>
              <a:t>self-esteem</a:t>
            </a:r>
            <a:r>
              <a:rPr lang="en-US" sz="2800" dirty="0">
                <a:solidFill>
                  <a:srgbClr val="3F3F3F"/>
                </a:solidFill>
                <a:latin typeface="Levenim MT" panose="02010502060101010101" pitchFamily="2" charset="-79"/>
                <a:cs typeface="Levenim MT" panose="02010502060101010101" pitchFamily="2" charset="-79"/>
              </a:rPr>
              <a:t>; and aging</a:t>
            </a:r>
            <a:r>
              <a:rPr lang="en-US" sz="2800" dirty="0" smtClean="0">
                <a:solidFill>
                  <a:srgbClr val="3F3F3F"/>
                </a:solidFill>
                <a:latin typeface="Levenim MT" panose="02010502060101010101" pitchFamily="2" charset="-79"/>
                <a:cs typeface="Levenim MT" panose="02010502060101010101" pitchFamily="2" charset="-79"/>
              </a:rPr>
              <a:t>.</a:t>
            </a:r>
          </a:p>
          <a:p>
            <a:pPr marL="0" indent="0">
              <a:buNone/>
            </a:pPr>
            <a:endParaRPr lang="en-US" sz="1300" dirty="0" smtClean="0">
              <a:solidFill>
                <a:srgbClr val="3F3F3F"/>
              </a:solidFill>
              <a:latin typeface="Levenim MT" panose="02010502060101010101" pitchFamily="2" charset="-79"/>
              <a:cs typeface="Levenim MT" panose="02010502060101010101" pitchFamily="2" charset="-79"/>
            </a:endParaRPr>
          </a:p>
          <a:p>
            <a:pPr marL="0" indent="0">
              <a:buNone/>
            </a:pPr>
            <a:r>
              <a:rPr lang="en-US" sz="2800" b="1" dirty="0" smtClean="0">
                <a:solidFill>
                  <a:srgbClr val="3F3F3F"/>
                </a:solidFill>
                <a:latin typeface="Levenim MT" panose="02010502060101010101" pitchFamily="2" charset="-79"/>
                <a:cs typeface="Levenim MT" panose="02010502060101010101" pitchFamily="2" charset="-79"/>
              </a:rPr>
              <a:t>	Education: </a:t>
            </a:r>
            <a:r>
              <a:rPr lang="en-US" sz="2800" dirty="0" smtClean="0">
                <a:solidFill>
                  <a:srgbClr val="3F3F3F"/>
                </a:solidFill>
                <a:latin typeface="Levenim MT" panose="02010502060101010101" pitchFamily="2" charset="-79"/>
                <a:cs typeface="Levenim MT" panose="02010502060101010101" pitchFamily="2" charset="-79"/>
              </a:rPr>
              <a:t>a master’s </a:t>
            </a:r>
          </a:p>
          <a:p>
            <a:pPr marL="0" indent="0">
              <a:buNone/>
            </a:pPr>
            <a:r>
              <a:rPr lang="en-US" sz="2800" dirty="0">
                <a:solidFill>
                  <a:srgbClr val="3F3F3F"/>
                </a:solidFill>
                <a:latin typeface="Levenim MT" panose="02010502060101010101" pitchFamily="2" charset="-79"/>
                <a:cs typeface="Levenim MT" panose="02010502060101010101" pitchFamily="2" charset="-79"/>
              </a:rPr>
              <a:t>	</a:t>
            </a:r>
            <a:r>
              <a:rPr lang="en-US" sz="2800" dirty="0" smtClean="0">
                <a:solidFill>
                  <a:srgbClr val="3F3F3F"/>
                </a:solidFill>
                <a:latin typeface="Levenim MT" panose="02010502060101010101" pitchFamily="2" charset="-79"/>
                <a:cs typeface="Levenim MT" panose="02010502060101010101" pitchFamily="2" charset="-79"/>
              </a:rPr>
              <a:t>degree in counseling </a:t>
            </a:r>
          </a:p>
          <a:p>
            <a:pPr marL="0" indent="0">
              <a:buNone/>
            </a:pPr>
            <a:r>
              <a:rPr lang="en-US" sz="2800" dirty="0">
                <a:solidFill>
                  <a:srgbClr val="3F3F3F"/>
                </a:solidFill>
                <a:latin typeface="Levenim MT" panose="02010502060101010101" pitchFamily="2" charset="-79"/>
                <a:cs typeface="Levenim MT" panose="02010502060101010101" pitchFamily="2" charset="-79"/>
              </a:rPr>
              <a:t>	</a:t>
            </a:r>
            <a:r>
              <a:rPr lang="en-US" sz="2800" dirty="0" smtClean="0">
                <a:solidFill>
                  <a:srgbClr val="3F3F3F"/>
                </a:solidFill>
                <a:latin typeface="Levenim MT" panose="02010502060101010101" pitchFamily="2" charset="-79"/>
                <a:cs typeface="Levenim MT" panose="02010502060101010101" pitchFamily="2" charset="-79"/>
              </a:rPr>
              <a:t>or related program.</a:t>
            </a:r>
          </a:p>
          <a:p>
            <a:pPr marL="0" indent="0">
              <a:buNone/>
            </a:pPr>
            <a:r>
              <a:rPr lang="en-US" sz="2800" b="1" dirty="0" smtClean="0">
                <a:solidFill>
                  <a:srgbClr val="3F3F3F"/>
                </a:solidFill>
                <a:latin typeface="Levenim MT" panose="02010502060101010101" pitchFamily="2" charset="-79"/>
                <a:cs typeface="Levenim MT" panose="02010502060101010101" pitchFamily="2" charset="-79"/>
              </a:rPr>
              <a:t>	Median Salary in SD: </a:t>
            </a:r>
          </a:p>
          <a:p>
            <a:pPr marL="0" indent="0">
              <a:buNone/>
            </a:pPr>
            <a:r>
              <a:rPr lang="en-US" sz="2800" b="1" dirty="0">
                <a:solidFill>
                  <a:srgbClr val="3F3F3F"/>
                </a:solidFill>
                <a:latin typeface="Levenim MT" panose="02010502060101010101" pitchFamily="2" charset="-79"/>
                <a:cs typeface="Levenim MT" panose="02010502060101010101" pitchFamily="2" charset="-79"/>
              </a:rPr>
              <a:t>	</a:t>
            </a:r>
            <a:r>
              <a:rPr lang="en-US" sz="2800" dirty="0" smtClean="0">
                <a:solidFill>
                  <a:srgbClr val="3F3F3F"/>
                </a:solidFill>
                <a:latin typeface="Levenim MT" panose="02010502060101010101" pitchFamily="2" charset="-79"/>
                <a:cs typeface="Levenim MT" panose="02010502060101010101" pitchFamily="2" charset="-79"/>
              </a:rPr>
              <a:t>$41,900</a:t>
            </a:r>
            <a:endParaRPr lang="en-US" sz="2800" dirty="0">
              <a:solidFill>
                <a:srgbClr val="3F3F3F"/>
              </a:solidFill>
              <a:latin typeface="Levenim MT" panose="02010502060101010101" pitchFamily="2" charset="-79"/>
              <a:cs typeface="Levenim MT" panose="02010502060101010101" pitchFamily="2" charset="-79"/>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3962400"/>
            <a:ext cx="3352800" cy="2235200"/>
          </a:xfrm>
          <a:prstGeom prst="rect">
            <a:avLst/>
          </a:prstGeom>
          <a:ln w="38100">
            <a:solidFill>
              <a:srgbClr val="A6DA52"/>
            </a:solidFill>
          </a:ln>
        </p:spPr>
      </p:pic>
    </p:spTree>
    <p:extLst>
      <p:ext uri="{BB962C8B-B14F-4D97-AF65-F5344CB8AC3E}">
        <p14:creationId xmlns:p14="http://schemas.microsoft.com/office/powerpoint/2010/main" val="35875810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Levenim MT" panose="02010502060101010101" pitchFamily="2" charset="-79"/>
                <a:cs typeface="Levenim MT" panose="02010502060101010101" pitchFamily="2" charset="-79"/>
              </a:rPr>
              <a:t>Home Health Aide</a:t>
            </a:r>
            <a:endParaRPr lang="en-US" b="1" dirty="0">
              <a:solidFill>
                <a:srgbClr val="C00000"/>
              </a:solidFill>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381000" y="1371600"/>
            <a:ext cx="8458200" cy="5181600"/>
          </a:xfrm>
        </p:spPr>
        <p:txBody>
          <a:bodyPr>
            <a:noAutofit/>
          </a:bodyPr>
          <a:lstStyle/>
          <a:p>
            <a:pPr marL="0" indent="0">
              <a:spcBef>
                <a:spcPts val="0"/>
              </a:spcBef>
              <a:buNone/>
            </a:pPr>
            <a:r>
              <a:rPr lang="en-US" sz="2600" b="1" dirty="0" smtClean="0">
                <a:solidFill>
                  <a:srgbClr val="3F3F3F"/>
                </a:solidFill>
                <a:latin typeface="Levenim MT" panose="02010502060101010101" pitchFamily="2" charset="-79"/>
                <a:cs typeface="Levenim MT" panose="02010502060101010101" pitchFamily="2" charset="-79"/>
              </a:rPr>
              <a:t>What They Do: </a:t>
            </a:r>
            <a:r>
              <a:rPr lang="en-US" sz="2600" dirty="0">
                <a:solidFill>
                  <a:srgbClr val="3F3F3F"/>
                </a:solidFill>
                <a:latin typeface="Levenim MT" panose="02010502060101010101" pitchFamily="2" charset="-79"/>
                <a:cs typeface="Levenim MT" panose="02010502060101010101" pitchFamily="2" charset="-79"/>
              </a:rPr>
              <a:t>Provide routine individualized healthcare such as changing bandages and dressing wounds, and applying topical medications to the elderly, convalescents, or persons with disabilities at the patient's home or in a care facility. Monitor or report changes in health status. May also provide personal care such as </a:t>
            </a:r>
            <a:r>
              <a:rPr lang="en-US" sz="2600" dirty="0" smtClean="0">
                <a:solidFill>
                  <a:srgbClr val="3F3F3F"/>
                </a:solidFill>
                <a:latin typeface="Levenim MT" panose="02010502060101010101" pitchFamily="2" charset="-79"/>
                <a:cs typeface="Levenim MT" panose="02010502060101010101" pitchFamily="2" charset="-79"/>
              </a:rPr>
              <a:t>					bathing</a:t>
            </a:r>
            <a:r>
              <a:rPr lang="en-US" sz="2600" dirty="0">
                <a:solidFill>
                  <a:srgbClr val="3F3F3F"/>
                </a:solidFill>
                <a:latin typeface="Levenim MT" panose="02010502060101010101" pitchFamily="2" charset="-79"/>
                <a:cs typeface="Levenim MT" panose="02010502060101010101" pitchFamily="2" charset="-79"/>
              </a:rPr>
              <a:t>, dressing, and </a:t>
            </a:r>
            <a:r>
              <a:rPr lang="en-US" sz="2600" dirty="0" smtClean="0">
                <a:solidFill>
                  <a:srgbClr val="3F3F3F"/>
                </a:solidFill>
                <a:latin typeface="Levenim MT" panose="02010502060101010101" pitchFamily="2" charset="-79"/>
                <a:cs typeface="Levenim MT" panose="02010502060101010101" pitchFamily="2" charset="-79"/>
              </a:rPr>
              <a:t>					grooming </a:t>
            </a:r>
            <a:r>
              <a:rPr lang="en-US" sz="2600" dirty="0">
                <a:solidFill>
                  <a:srgbClr val="3F3F3F"/>
                </a:solidFill>
                <a:latin typeface="Levenim MT" panose="02010502060101010101" pitchFamily="2" charset="-79"/>
                <a:cs typeface="Levenim MT" panose="02010502060101010101" pitchFamily="2" charset="-79"/>
              </a:rPr>
              <a:t>of patient</a:t>
            </a:r>
            <a:r>
              <a:rPr lang="en-US" sz="2600" dirty="0" smtClean="0">
                <a:solidFill>
                  <a:srgbClr val="3F3F3F"/>
                </a:solidFill>
                <a:latin typeface="Levenim MT" panose="02010502060101010101" pitchFamily="2" charset="-79"/>
                <a:cs typeface="Levenim MT" panose="02010502060101010101" pitchFamily="2" charset="-79"/>
              </a:rPr>
              <a:t>.</a:t>
            </a:r>
          </a:p>
          <a:p>
            <a:pPr marL="0" indent="0">
              <a:spcBef>
                <a:spcPts val="0"/>
              </a:spcBef>
              <a:buNone/>
            </a:pPr>
            <a:endParaRPr lang="en-US" sz="1100" dirty="0" smtClean="0">
              <a:solidFill>
                <a:srgbClr val="3F3F3F"/>
              </a:solidFill>
              <a:latin typeface="Levenim MT" panose="02010502060101010101" pitchFamily="2" charset="-79"/>
              <a:cs typeface="Levenim MT" panose="02010502060101010101" pitchFamily="2" charset="-79"/>
            </a:endParaRPr>
          </a:p>
          <a:p>
            <a:pPr marL="0" indent="0">
              <a:spcBef>
                <a:spcPts val="0"/>
              </a:spcBef>
              <a:buNone/>
            </a:pPr>
            <a:r>
              <a:rPr lang="en-US" sz="2600" b="1" dirty="0" smtClean="0">
                <a:solidFill>
                  <a:srgbClr val="3F3F3F"/>
                </a:solidFill>
                <a:latin typeface="Levenim MT" panose="02010502060101010101" pitchFamily="2" charset="-79"/>
                <a:cs typeface="Levenim MT" panose="02010502060101010101" pitchFamily="2" charset="-79"/>
              </a:rPr>
              <a:t>				Education: </a:t>
            </a:r>
            <a:r>
              <a:rPr lang="en-US" sz="2600" dirty="0" smtClean="0">
                <a:solidFill>
                  <a:srgbClr val="3F3F3F"/>
                </a:solidFill>
                <a:latin typeface="Levenim MT" panose="02010502060101010101" pitchFamily="2" charset="-79"/>
                <a:cs typeface="Levenim MT" panose="02010502060101010101" pitchFamily="2" charset="-79"/>
              </a:rPr>
              <a:t>complete 						occupational training.</a:t>
            </a:r>
          </a:p>
          <a:p>
            <a:pPr marL="0" indent="0">
              <a:spcBef>
                <a:spcPts val="0"/>
              </a:spcBef>
              <a:buNone/>
            </a:pPr>
            <a:r>
              <a:rPr lang="en-US" sz="2600" b="1" dirty="0" smtClean="0">
                <a:solidFill>
                  <a:srgbClr val="3F3F3F"/>
                </a:solidFill>
                <a:latin typeface="Levenim MT" panose="02010502060101010101" pitchFamily="2" charset="-79"/>
                <a:cs typeface="Levenim MT" panose="02010502060101010101" pitchFamily="2" charset="-79"/>
              </a:rPr>
              <a:t>				Median Salary in SD: </a:t>
            </a:r>
            <a:r>
              <a:rPr lang="en-US" sz="2600" dirty="0" smtClean="0">
                <a:solidFill>
                  <a:srgbClr val="3F3F3F"/>
                </a:solidFill>
                <a:latin typeface="Levenim MT" panose="02010502060101010101" pitchFamily="2" charset="-79"/>
                <a:cs typeface="Levenim MT" panose="02010502060101010101" pitchFamily="2" charset="-79"/>
              </a:rPr>
              <a:t>$25,400</a:t>
            </a:r>
            <a:endParaRPr lang="en-US" sz="2600" dirty="0">
              <a:solidFill>
                <a:srgbClr val="3F3F3F"/>
              </a:solidFill>
              <a:latin typeface="Levenim MT" panose="02010502060101010101" pitchFamily="2" charset="-79"/>
              <a:cs typeface="Levenim MT" panose="02010502060101010101" pitchFamily="2" charset="-79"/>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4267200"/>
            <a:ext cx="3238500" cy="2159000"/>
          </a:xfrm>
          <a:prstGeom prst="rect">
            <a:avLst/>
          </a:prstGeom>
          <a:ln w="38100">
            <a:solidFill>
              <a:srgbClr val="A6DA52"/>
            </a:solidFill>
          </a:ln>
        </p:spPr>
      </p:pic>
    </p:spTree>
    <p:extLst>
      <p:ext uri="{BB962C8B-B14F-4D97-AF65-F5344CB8AC3E}">
        <p14:creationId xmlns:p14="http://schemas.microsoft.com/office/powerpoint/2010/main" val="5492205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Levenim MT" panose="02010502060101010101" pitchFamily="2" charset="-79"/>
                <a:cs typeface="Levenim MT" panose="02010502060101010101" pitchFamily="2" charset="-79"/>
              </a:rPr>
              <a:t>Medical Assistant</a:t>
            </a:r>
            <a:endParaRPr lang="en-US" b="1" dirty="0">
              <a:solidFill>
                <a:srgbClr val="C00000"/>
              </a:solidFill>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590551" y="1219200"/>
            <a:ext cx="8229600" cy="5289550"/>
          </a:xfrm>
        </p:spPr>
        <p:txBody>
          <a:bodyPr>
            <a:noAutofit/>
          </a:bodyPr>
          <a:lstStyle/>
          <a:p>
            <a:pPr marL="0" indent="0">
              <a:buNone/>
            </a:pPr>
            <a:r>
              <a:rPr lang="en-US" sz="2300" b="1" dirty="0" smtClean="0">
                <a:solidFill>
                  <a:srgbClr val="3B3B3B"/>
                </a:solidFill>
                <a:latin typeface="Levenim MT" panose="02010502060101010101" pitchFamily="2" charset="-79"/>
                <a:cs typeface="Levenim MT" panose="02010502060101010101" pitchFamily="2" charset="-79"/>
              </a:rPr>
              <a:t>What They Do: </a:t>
            </a:r>
            <a:r>
              <a:rPr lang="en-US" sz="2300" dirty="0">
                <a:solidFill>
                  <a:srgbClr val="3B3B3B"/>
                </a:solidFill>
                <a:latin typeface="Levenim MT" panose="02010502060101010101" pitchFamily="2" charset="-79"/>
                <a:cs typeface="Levenim MT" panose="02010502060101010101" pitchFamily="2" charset="-79"/>
              </a:rPr>
              <a:t>Perform administrative and certain clinical duties under the direction of a physician. Administrative duties may include scheduling appointments, maintaining medical records, billing, and coding information for insurance purposes. Clinical duties may include taking and recording vital signs and medical histories, preparing patients for examination, drawing blood, and administering medications as directed by physician</a:t>
            </a:r>
            <a:r>
              <a:rPr lang="en-US" sz="2300" dirty="0" smtClean="0">
                <a:solidFill>
                  <a:srgbClr val="3B3B3B"/>
                </a:solidFill>
                <a:latin typeface="Levenim MT" panose="02010502060101010101" pitchFamily="2" charset="-79"/>
                <a:cs typeface="Levenim MT" panose="02010502060101010101" pitchFamily="2" charset="-79"/>
              </a:rPr>
              <a:t>.</a:t>
            </a:r>
          </a:p>
          <a:p>
            <a:pPr marL="0" indent="0">
              <a:buNone/>
            </a:pPr>
            <a:endParaRPr lang="en-US" sz="1000" dirty="0" smtClean="0">
              <a:solidFill>
                <a:srgbClr val="3B3B3B"/>
              </a:solidFill>
              <a:latin typeface="Levenim MT" panose="02010502060101010101" pitchFamily="2" charset="-79"/>
              <a:cs typeface="Levenim MT" panose="02010502060101010101" pitchFamily="2" charset="-79"/>
            </a:endParaRPr>
          </a:p>
          <a:p>
            <a:pPr marL="0" indent="0">
              <a:spcBef>
                <a:spcPts val="0"/>
              </a:spcBef>
              <a:buNone/>
            </a:pPr>
            <a:r>
              <a:rPr lang="en-US" sz="2300" b="1" dirty="0" smtClean="0">
                <a:solidFill>
                  <a:srgbClr val="3B3B3B"/>
                </a:solidFill>
                <a:latin typeface="Levenim MT" panose="02010502060101010101" pitchFamily="2" charset="-79"/>
                <a:cs typeface="Levenim MT" panose="02010502060101010101" pitchFamily="2" charset="-79"/>
              </a:rPr>
              <a:t>				Education: </a:t>
            </a:r>
            <a:r>
              <a:rPr lang="en-US" sz="2300" dirty="0" smtClean="0">
                <a:solidFill>
                  <a:srgbClr val="3B3B3B"/>
                </a:solidFill>
                <a:latin typeface="Levenim MT" panose="02010502060101010101" pitchFamily="2" charset="-79"/>
                <a:cs typeface="Levenim MT" panose="02010502060101010101" pitchFamily="2" charset="-79"/>
              </a:rPr>
              <a:t>an associate’s 				degree in medical assisting or 				vocational training.</a:t>
            </a:r>
          </a:p>
          <a:p>
            <a:pPr marL="0" indent="0">
              <a:buNone/>
            </a:pPr>
            <a:r>
              <a:rPr lang="en-US" sz="2300" b="1" dirty="0" smtClean="0">
                <a:solidFill>
                  <a:srgbClr val="3B3B3B"/>
                </a:solidFill>
                <a:latin typeface="Levenim MT" panose="02010502060101010101" pitchFamily="2" charset="-79"/>
                <a:cs typeface="Levenim MT" panose="02010502060101010101" pitchFamily="2" charset="-79"/>
              </a:rPr>
              <a:t>				Median Salary in SD: </a:t>
            </a:r>
            <a:r>
              <a:rPr lang="en-US" sz="2300" dirty="0" smtClean="0">
                <a:solidFill>
                  <a:srgbClr val="3B3B3B"/>
                </a:solidFill>
                <a:latin typeface="Levenim MT" panose="02010502060101010101" pitchFamily="2" charset="-79"/>
                <a:cs typeface="Levenim MT" panose="02010502060101010101" pitchFamily="2" charset="-79"/>
              </a:rPr>
              <a:t>$27,600</a:t>
            </a:r>
            <a:endParaRPr lang="en-US" sz="2300" dirty="0">
              <a:solidFill>
                <a:srgbClr val="3B3B3B"/>
              </a:solidFill>
              <a:latin typeface="Levenim MT" panose="02010502060101010101" pitchFamily="2" charset="-79"/>
              <a:cs typeface="Levenim MT" panose="02010502060101010101" pitchFamily="2" charset="-79"/>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4495800"/>
            <a:ext cx="3048000" cy="2032000"/>
          </a:xfrm>
          <a:prstGeom prst="rect">
            <a:avLst/>
          </a:prstGeom>
          <a:ln w="38100">
            <a:solidFill>
              <a:srgbClr val="A6DA52"/>
            </a:solidFill>
          </a:ln>
        </p:spPr>
      </p:pic>
    </p:spTree>
    <p:extLst>
      <p:ext uri="{BB962C8B-B14F-4D97-AF65-F5344CB8AC3E}">
        <p14:creationId xmlns:p14="http://schemas.microsoft.com/office/powerpoint/2010/main" val="4368791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solidFill>
                  <a:srgbClr val="C00000"/>
                </a:solidFill>
                <a:latin typeface="Levenim MT" panose="02010502060101010101" pitchFamily="2" charset="-79"/>
                <a:cs typeface="Levenim MT" panose="02010502060101010101" pitchFamily="2" charset="-79"/>
              </a:rPr>
              <a:t>Recreational Therapist</a:t>
            </a:r>
            <a:endParaRPr lang="en-US" b="1" dirty="0">
              <a:solidFill>
                <a:srgbClr val="C00000"/>
              </a:solidFill>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457200" y="1371600"/>
            <a:ext cx="8458200" cy="5181600"/>
          </a:xfrm>
        </p:spPr>
        <p:txBody>
          <a:bodyPr>
            <a:noAutofit/>
          </a:bodyPr>
          <a:lstStyle/>
          <a:p>
            <a:pPr marL="0" indent="0">
              <a:spcBef>
                <a:spcPts val="0"/>
              </a:spcBef>
              <a:buNone/>
            </a:pPr>
            <a:r>
              <a:rPr lang="en-US" sz="2500" b="1" dirty="0" smtClean="0">
                <a:solidFill>
                  <a:srgbClr val="3F3F3F"/>
                </a:solidFill>
                <a:latin typeface="Levenim MT" panose="02010502060101010101" pitchFamily="2" charset="-79"/>
                <a:cs typeface="Levenim MT" panose="02010502060101010101" pitchFamily="2" charset="-79"/>
              </a:rPr>
              <a:t>What They Do: </a:t>
            </a:r>
            <a:r>
              <a:rPr lang="en-US" sz="2500" dirty="0">
                <a:solidFill>
                  <a:srgbClr val="3F3F3F"/>
                </a:solidFill>
                <a:latin typeface="Levenim MT" panose="02010502060101010101" pitchFamily="2" charset="-79"/>
                <a:cs typeface="Levenim MT" panose="02010502060101010101" pitchFamily="2" charset="-79"/>
              </a:rPr>
              <a:t>Plan, direct, or coordinate medically-approved recreation programs for patients in hospitals, </a:t>
            </a:r>
            <a:r>
              <a:rPr lang="en-US" sz="2500" dirty="0" smtClean="0">
                <a:solidFill>
                  <a:srgbClr val="3F3F3F"/>
                </a:solidFill>
                <a:latin typeface="Levenim MT" panose="02010502060101010101" pitchFamily="2" charset="-79"/>
                <a:cs typeface="Levenim MT" panose="02010502060101010101" pitchFamily="2" charset="-79"/>
              </a:rPr>
              <a:t>nursing </a:t>
            </a:r>
            <a:r>
              <a:rPr lang="en-US" sz="2500" dirty="0">
                <a:solidFill>
                  <a:srgbClr val="3F3F3F"/>
                </a:solidFill>
                <a:latin typeface="Levenim MT" panose="02010502060101010101" pitchFamily="2" charset="-79"/>
                <a:cs typeface="Levenim MT" panose="02010502060101010101" pitchFamily="2" charset="-79"/>
              </a:rPr>
              <a:t>homes, </a:t>
            </a:r>
            <a:r>
              <a:rPr lang="en-US" sz="2500" dirty="0" smtClean="0">
                <a:solidFill>
                  <a:srgbClr val="3F3F3F"/>
                </a:solidFill>
                <a:latin typeface="Levenim MT" panose="02010502060101010101" pitchFamily="2" charset="-79"/>
                <a:cs typeface="Levenim MT" panose="02010502060101010101" pitchFamily="2" charset="-79"/>
              </a:rPr>
              <a:t>or </a:t>
            </a:r>
          </a:p>
          <a:p>
            <a:pPr marL="0" indent="0">
              <a:spcBef>
                <a:spcPts val="0"/>
              </a:spcBef>
              <a:buNone/>
            </a:pPr>
            <a:r>
              <a:rPr lang="en-US" sz="2500" dirty="0" smtClean="0">
                <a:solidFill>
                  <a:srgbClr val="3F3F3F"/>
                </a:solidFill>
                <a:latin typeface="Levenim MT" panose="02010502060101010101" pitchFamily="2" charset="-79"/>
                <a:cs typeface="Levenim MT" panose="02010502060101010101" pitchFamily="2" charset="-79"/>
              </a:rPr>
              <a:t>other institutions</a:t>
            </a:r>
            <a:r>
              <a:rPr lang="en-US" sz="2500" dirty="0">
                <a:solidFill>
                  <a:srgbClr val="3F3F3F"/>
                </a:solidFill>
                <a:latin typeface="Levenim MT" panose="02010502060101010101" pitchFamily="2" charset="-79"/>
                <a:cs typeface="Levenim MT" panose="02010502060101010101" pitchFamily="2" charset="-79"/>
              </a:rPr>
              <a:t>. </a:t>
            </a:r>
            <a:r>
              <a:rPr lang="en-US" sz="2500" dirty="0" smtClean="0">
                <a:solidFill>
                  <a:srgbClr val="3F3F3F"/>
                </a:solidFill>
                <a:latin typeface="Levenim MT" panose="02010502060101010101" pitchFamily="2" charset="-79"/>
                <a:cs typeface="Levenim MT" panose="02010502060101010101" pitchFamily="2" charset="-79"/>
              </a:rPr>
              <a:t>Activities </a:t>
            </a:r>
          </a:p>
          <a:p>
            <a:pPr marL="0" indent="0">
              <a:spcBef>
                <a:spcPts val="0"/>
              </a:spcBef>
              <a:buNone/>
            </a:pPr>
            <a:r>
              <a:rPr lang="en-US" sz="2500" dirty="0" smtClean="0">
                <a:solidFill>
                  <a:srgbClr val="3F3F3F"/>
                </a:solidFill>
                <a:latin typeface="Levenim MT" panose="02010502060101010101" pitchFamily="2" charset="-79"/>
                <a:cs typeface="Levenim MT" panose="02010502060101010101" pitchFamily="2" charset="-79"/>
              </a:rPr>
              <a:t>include </a:t>
            </a:r>
            <a:r>
              <a:rPr lang="en-US" sz="2500" dirty="0">
                <a:solidFill>
                  <a:srgbClr val="3F3F3F"/>
                </a:solidFill>
                <a:latin typeface="Levenim MT" panose="02010502060101010101" pitchFamily="2" charset="-79"/>
                <a:cs typeface="Levenim MT" panose="02010502060101010101" pitchFamily="2" charset="-79"/>
              </a:rPr>
              <a:t>sports, </a:t>
            </a:r>
            <a:r>
              <a:rPr lang="en-US" sz="2500" dirty="0" smtClean="0">
                <a:solidFill>
                  <a:srgbClr val="3F3F3F"/>
                </a:solidFill>
                <a:latin typeface="Levenim MT" panose="02010502060101010101" pitchFamily="2" charset="-79"/>
                <a:cs typeface="Levenim MT" panose="02010502060101010101" pitchFamily="2" charset="-79"/>
              </a:rPr>
              <a:t>trips</a:t>
            </a:r>
            <a:r>
              <a:rPr lang="en-US" sz="2500" dirty="0">
                <a:solidFill>
                  <a:srgbClr val="3F3F3F"/>
                </a:solidFill>
                <a:latin typeface="Levenim MT" panose="02010502060101010101" pitchFamily="2" charset="-79"/>
                <a:cs typeface="Levenim MT" panose="02010502060101010101" pitchFamily="2" charset="-79"/>
              </a:rPr>
              <a:t>, </a:t>
            </a:r>
            <a:endParaRPr lang="en-US" sz="2500" dirty="0" smtClean="0">
              <a:solidFill>
                <a:srgbClr val="3F3F3F"/>
              </a:solidFill>
              <a:latin typeface="Levenim MT" panose="02010502060101010101" pitchFamily="2" charset="-79"/>
              <a:cs typeface="Levenim MT" panose="02010502060101010101" pitchFamily="2" charset="-79"/>
            </a:endParaRPr>
          </a:p>
          <a:p>
            <a:pPr marL="0" indent="0">
              <a:spcBef>
                <a:spcPts val="0"/>
              </a:spcBef>
              <a:buNone/>
            </a:pPr>
            <a:r>
              <a:rPr lang="en-US" sz="2500" dirty="0" smtClean="0">
                <a:solidFill>
                  <a:srgbClr val="3F3F3F"/>
                </a:solidFill>
                <a:latin typeface="Levenim MT" panose="02010502060101010101" pitchFamily="2" charset="-79"/>
                <a:cs typeface="Levenim MT" panose="02010502060101010101" pitchFamily="2" charset="-79"/>
              </a:rPr>
              <a:t>dramatics</a:t>
            </a:r>
            <a:r>
              <a:rPr lang="en-US" sz="2500" dirty="0">
                <a:solidFill>
                  <a:srgbClr val="3F3F3F"/>
                </a:solidFill>
                <a:latin typeface="Levenim MT" panose="02010502060101010101" pitchFamily="2" charset="-79"/>
                <a:cs typeface="Levenim MT" panose="02010502060101010101" pitchFamily="2" charset="-79"/>
              </a:rPr>
              <a:t>, social </a:t>
            </a:r>
            <a:r>
              <a:rPr lang="en-US" sz="2500" dirty="0" smtClean="0">
                <a:solidFill>
                  <a:srgbClr val="3F3F3F"/>
                </a:solidFill>
                <a:latin typeface="Levenim MT" panose="02010502060101010101" pitchFamily="2" charset="-79"/>
                <a:cs typeface="Levenim MT" panose="02010502060101010101" pitchFamily="2" charset="-79"/>
              </a:rPr>
              <a:t>activities</a:t>
            </a:r>
            <a:r>
              <a:rPr lang="en-US" sz="2500" dirty="0">
                <a:solidFill>
                  <a:srgbClr val="3F3F3F"/>
                </a:solidFill>
                <a:latin typeface="Levenim MT" panose="02010502060101010101" pitchFamily="2" charset="-79"/>
                <a:cs typeface="Levenim MT" panose="02010502060101010101" pitchFamily="2" charset="-79"/>
              </a:rPr>
              <a:t>, </a:t>
            </a:r>
            <a:endParaRPr lang="en-US" sz="2500" dirty="0" smtClean="0">
              <a:solidFill>
                <a:srgbClr val="3F3F3F"/>
              </a:solidFill>
              <a:latin typeface="Levenim MT" panose="02010502060101010101" pitchFamily="2" charset="-79"/>
              <a:cs typeface="Levenim MT" panose="02010502060101010101" pitchFamily="2" charset="-79"/>
            </a:endParaRPr>
          </a:p>
          <a:p>
            <a:pPr marL="0" indent="0">
              <a:spcBef>
                <a:spcPts val="0"/>
              </a:spcBef>
              <a:buNone/>
            </a:pPr>
            <a:r>
              <a:rPr lang="en-US" sz="2500" dirty="0" smtClean="0">
                <a:solidFill>
                  <a:srgbClr val="3F3F3F"/>
                </a:solidFill>
                <a:latin typeface="Levenim MT" panose="02010502060101010101" pitchFamily="2" charset="-79"/>
                <a:cs typeface="Levenim MT" panose="02010502060101010101" pitchFamily="2" charset="-79"/>
              </a:rPr>
              <a:t>and </a:t>
            </a:r>
            <a:r>
              <a:rPr lang="en-US" sz="2500" dirty="0">
                <a:solidFill>
                  <a:srgbClr val="3F3F3F"/>
                </a:solidFill>
                <a:latin typeface="Levenim MT" panose="02010502060101010101" pitchFamily="2" charset="-79"/>
                <a:cs typeface="Levenim MT" panose="02010502060101010101" pitchFamily="2" charset="-79"/>
              </a:rPr>
              <a:t>arts and </a:t>
            </a:r>
            <a:r>
              <a:rPr lang="en-US" sz="2500" dirty="0" smtClean="0">
                <a:solidFill>
                  <a:srgbClr val="3F3F3F"/>
                </a:solidFill>
                <a:latin typeface="Levenim MT" panose="02010502060101010101" pitchFamily="2" charset="-79"/>
                <a:cs typeface="Levenim MT" panose="02010502060101010101" pitchFamily="2" charset="-79"/>
              </a:rPr>
              <a:t>crafts</a:t>
            </a:r>
            <a:r>
              <a:rPr lang="en-US" sz="2500" dirty="0">
                <a:solidFill>
                  <a:srgbClr val="3F3F3F"/>
                </a:solidFill>
                <a:latin typeface="Levenim MT" panose="02010502060101010101" pitchFamily="2" charset="-79"/>
                <a:cs typeface="Levenim MT" panose="02010502060101010101" pitchFamily="2" charset="-79"/>
              </a:rPr>
              <a:t>. May </a:t>
            </a:r>
            <a:endParaRPr lang="en-US" sz="2500" dirty="0" smtClean="0">
              <a:solidFill>
                <a:srgbClr val="3F3F3F"/>
              </a:solidFill>
              <a:latin typeface="Levenim MT" panose="02010502060101010101" pitchFamily="2" charset="-79"/>
              <a:cs typeface="Levenim MT" panose="02010502060101010101" pitchFamily="2" charset="-79"/>
            </a:endParaRPr>
          </a:p>
          <a:p>
            <a:pPr marL="0" indent="0">
              <a:spcBef>
                <a:spcPts val="0"/>
              </a:spcBef>
              <a:buNone/>
            </a:pPr>
            <a:r>
              <a:rPr lang="en-US" sz="2500" dirty="0" smtClean="0">
                <a:solidFill>
                  <a:srgbClr val="3F3F3F"/>
                </a:solidFill>
                <a:latin typeface="Levenim MT" panose="02010502060101010101" pitchFamily="2" charset="-79"/>
                <a:cs typeface="Levenim MT" panose="02010502060101010101" pitchFamily="2" charset="-79"/>
              </a:rPr>
              <a:t>assess </a:t>
            </a:r>
            <a:r>
              <a:rPr lang="en-US" sz="2500" dirty="0">
                <a:solidFill>
                  <a:srgbClr val="3F3F3F"/>
                </a:solidFill>
                <a:latin typeface="Levenim MT" panose="02010502060101010101" pitchFamily="2" charset="-79"/>
                <a:cs typeface="Levenim MT" panose="02010502060101010101" pitchFamily="2" charset="-79"/>
              </a:rPr>
              <a:t>a </a:t>
            </a:r>
            <a:r>
              <a:rPr lang="en-US" sz="2500" dirty="0" smtClean="0">
                <a:solidFill>
                  <a:srgbClr val="3F3F3F"/>
                </a:solidFill>
                <a:latin typeface="Levenim MT" panose="02010502060101010101" pitchFamily="2" charset="-79"/>
                <a:cs typeface="Levenim MT" panose="02010502060101010101" pitchFamily="2" charset="-79"/>
              </a:rPr>
              <a:t>patient </a:t>
            </a:r>
            <a:r>
              <a:rPr lang="en-US" sz="2500" dirty="0">
                <a:solidFill>
                  <a:srgbClr val="3F3F3F"/>
                </a:solidFill>
                <a:latin typeface="Levenim MT" panose="02010502060101010101" pitchFamily="2" charset="-79"/>
                <a:cs typeface="Levenim MT" panose="02010502060101010101" pitchFamily="2" charset="-79"/>
              </a:rPr>
              <a:t>condition </a:t>
            </a:r>
            <a:endParaRPr lang="en-US" sz="2500" dirty="0" smtClean="0">
              <a:solidFill>
                <a:srgbClr val="3F3F3F"/>
              </a:solidFill>
              <a:latin typeface="Levenim MT" panose="02010502060101010101" pitchFamily="2" charset="-79"/>
              <a:cs typeface="Levenim MT" panose="02010502060101010101" pitchFamily="2" charset="-79"/>
            </a:endParaRPr>
          </a:p>
          <a:p>
            <a:pPr marL="0" indent="0">
              <a:spcBef>
                <a:spcPts val="0"/>
              </a:spcBef>
              <a:buNone/>
            </a:pPr>
            <a:r>
              <a:rPr lang="en-US" sz="2500" dirty="0" smtClean="0">
                <a:solidFill>
                  <a:srgbClr val="3F3F3F"/>
                </a:solidFill>
                <a:latin typeface="Levenim MT" panose="02010502060101010101" pitchFamily="2" charset="-79"/>
                <a:cs typeface="Levenim MT" panose="02010502060101010101" pitchFamily="2" charset="-79"/>
              </a:rPr>
              <a:t>and recommend </a:t>
            </a:r>
            <a:r>
              <a:rPr lang="en-US" sz="2500" dirty="0">
                <a:solidFill>
                  <a:srgbClr val="3F3F3F"/>
                </a:solidFill>
                <a:latin typeface="Levenim MT" panose="02010502060101010101" pitchFamily="2" charset="-79"/>
                <a:cs typeface="Levenim MT" panose="02010502060101010101" pitchFamily="2" charset="-79"/>
              </a:rPr>
              <a:t>appropriate recreational activity. </a:t>
            </a:r>
            <a:endParaRPr lang="en-US" sz="2500" dirty="0" smtClean="0">
              <a:solidFill>
                <a:srgbClr val="3F3F3F"/>
              </a:solidFill>
              <a:latin typeface="Levenim MT" panose="02010502060101010101" pitchFamily="2" charset="-79"/>
              <a:cs typeface="Levenim MT" panose="02010502060101010101" pitchFamily="2" charset="-79"/>
            </a:endParaRPr>
          </a:p>
          <a:p>
            <a:pPr marL="0" indent="0">
              <a:spcBef>
                <a:spcPts val="0"/>
              </a:spcBef>
              <a:buNone/>
            </a:pPr>
            <a:endParaRPr lang="en-US" sz="900" dirty="0" smtClean="0">
              <a:solidFill>
                <a:srgbClr val="3F3F3F"/>
              </a:solidFill>
              <a:latin typeface="Levenim MT" panose="02010502060101010101" pitchFamily="2" charset="-79"/>
              <a:cs typeface="Levenim MT" panose="02010502060101010101" pitchFamily="2" charset="-79"/>
            </a:endParaRPr>
          </a:p>
          <a:p>
            <a:pPr marL="0" indent="0">
              <a:buNone/>
            </a:pPr>
            <a:r>
              <a:rPr lang="en-US" sz="2500" b="1" dirty="0" smtClean="0">
                <a:solidFill>
                  <a:srgbClr val="3F3F3F"/>
                </a:solidFill>
                <a:latin typeface="Levenim MT" panose="02010502060101010101" pitchFamily="2" charset="-79"/>
                <a:cs typeface="Levenim MT" panose="02010502060101010101" pitchFamily="2" charset="-79"/>
              </a:rPr>
              <a:t>	Education: </a:t>
            </a:r>
            <a:r>
              <a:rPr lang="en-US" sz="2500" dirty="0" smtClean="0">
                <a:solidFill>
                  <a:srgbClr val="3F3F3F"/>
                </a:solidFill>
                <a:latin typeface="Levenim MT" panose="02010502060101010101" pitchFamily="2" charset="-79"/>
                <a:cs typeface="Levenim MT" panose="02010502060101010101" pitchFamily="2" charset="-79"/>
              </a:rPr>
              <a:t>a bachelor’s degree in recreational 	therapy or related program.</a:t>
            </a:r>
          </a:p>
          <a:p>
            <a:pPr marL="0" indent="0">
              <a:buNone/>
            </a:pPr>
            <a:r>
              <a:rPr lang="en-US" sz="2500" b="1" dirty="0" smtClean="0">
                <a:solidFill>
                  <a:srgbClr val="3F3F3F"/>
                </a:solidFill>
                <a:latin typeface="Levenim MT" panose="02010502060101010101" pitchFamily="2" charset="-79"/>
                <a:cs typeface="Levenim MT" panose="02010502060101010101" pitchFamily="2" charset="-79"/>
              </a:rPr>
              <a:t>	Median Salary in SD: </a:t>
            </a:r>
            <a:r>
              <a:rPr lang="en-US" sz="2500" dirty="0" smtClean="0">
                <a:solidFill>
                  <a:srgbClr val="3F3F3F"/>
                </a:solidFill>
                <a:latin typeface="Levenim MT" panose="02010502060101010101" pitchFamily="2" charset="-79"/>
                <a:cs typeface="Levenim MT" panose="02010502060101010101" pitchFamily="2" charset="-79"/>
              </a:rPr>
              <a:t>$35,900</a:t>
            </a:r>
            <a:endParaRPr lang="en-US" sz="2500" dirty="0">
              <a:solidFill>
                <a:srgbClr val="3F3F3F"/>
              </a:solidFill>
              <a:latin typeface="Levenim MT" panose="02010502060101010101" pitchFamily="2" charset="-79"/>
              <a:cs typeface="Levenim MT" panose="02010502060101010101" pitchFamily="2" charset="-79"/>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2209800"/>
            <a:ext cx="3143249" cy="2095499"/>
          </a:xfrm>
          <a:prstGeom prst="rect">
            <a:avLst/>
          </a:prstGeom>
          <a:ln w="38100">
            <a:solidFill>
              <a:srgbClr val="A6DA52"/>
            </a:solidFill>
          </a:ln>
        </p:spPr>
      </p:pic>
    </p:spTree>
    <p:extLst>
      <p:ext uri="{BB962C8B-B14F-4D97-AF65-F5344CB8AC3E}">
        <p14:creationId xmlns:p14="http://schemas.microsoft.com/office/powerpoint/2010/main" val="31003284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Levenim MT" panose="02010502060101010101" pitchFamily="2" charset="-79"/>
                <a:cs typeface="Levenim MT" panose="02010502060101010101" pitchFamily="2" charset="-79"/>
              </a:rPr>
              <a:t>Rehabilitation Counselor</a:t>
            </a:r>
            <a:endParaRPr lang="en-US" b="1" dirty="0">
              <a:solidFill>
                <a:srgbClr val="C00000"/>
              </a:solidFill>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457200" y="1371600"/>
            <a:ext cx="8229600" cy="5105400"/>
          </a:xfrm>
        </p:spPr>
        <p:txBody>
          <a:bodyPr>
            <a:noAutofit/>
          </a:bodyPr>
          <a:lstStyle/>
          <a:p>
            <a:pPr marL="0" indent="0">
              <a:buNone/>
            </a:pPr>
            <a:r>
              <a:rPr lang="en-US" sz="2500" b="1" dirty="0" smtClean="0">
                <a:solidFill>
                  <a:srgbClr val="3B3B3B"/>
                </a:solidFill>
                <a:latin typeface="Levenim MT" panose="02010502060101010101" pitchFamily="2" charset="-79"/>
                <a:cs typeface="Levenim MT" panose="02010502060101010101" pitchFamily="2" charset="-79"/>
              </a:rPr>
              <a:t>What They Do: </a:t>
            </a:r>
            <a:r>
              <a:rPr lang="en-US" sz="2500" dirty="0">
                <a:solidFill>
                  <a:srgbClr val="3B3B3B"/>
                </a:solidFill>
                <a:latin typeface="Levenim MT" panose="02010502060101010101" pitchFamily="2" charset="-79"/>
                <a:cs typeface="Levenim MT" panose="02010502060101010101" pitchFamily="2" charset="-79"/>
              </a:rPr>
              <a:t>Counsel individuals to maximize the independence and employability of persons coping with personal, social, and vocational difficulties that result from birth defects, illness, disease, accidents, or the stress of daily life. Coordinate activities for residents of care and treatment facilities. </a:t>
            </a:r>
            <a:endParaRPr lang="en-US" sz="2500" dirty="0" smtClean="0">
              <a:solidFill>
                <a:srgbClr val="3B3B3B"/>
              </a:solidFill>
              <a:latin typeface="Levenim MT" panose="02010502060101010101" pitchFamily="2" charset="-79"/>
              <a:cs typeface="Levenim MT" panose="02010502060101010101" pitchFamily="2" charset="-79"/>
            </a:endParaRPr>
          </a:p>
          <a:p>
            <a:pPr marL="0" indent="0">
              <a:buNone/>
            </a:pPr>
            <a:r>
              <a:rPr lang="en-US" sz="2500" b="1" dirty="0" smtClean="0">
                <a:solidFill>
                  <a:srgbClr val="3B3B3B"/>
                </a:solidFill>
                <a:latin typeface="Levenim MT" panose="02010502060101010101" pitchFamily="2" charset="-79"/>
                <a:cs typeface="Levenim MT" panose="02010502060101010101" pitchFamily="2" charset="-79"/>
              </a:rPr>
              <a:t>				Education: </a:t>
            </a:r>
            <a:r>
              <a:rPr lang="en-US" sz="2500" dirty="0" smtClean="0">
                <a:solidFill>
                  <a:srgbClr val="3B3B3B"/>
                </a:solidFill>
                <a:latin typeface="Levenim MT" panose="02010502060101010101" pitchFamily="2" charset="-79"/>
                <a:cs typeface="Levenim MT" panose="02010502060101010101" pitchFamily="2" charset="-79"/>
              </a:rPr>
              <a:t>at least a 					bachelor’s degree in 					guidance counseling or 				psychology.</a:t>
            </a:r>
          </a:p>
          <a:p>
            <a:pPr marL="0" indent="0">
              <a:buNone/>
            </a:pPr>
            <a:r>
              <a:rPr lang="en-US" sz="2500" b="1" dirty="0" smtClean="0">
                <a:solidFill>
                  <a:srgbClr val="3B3B3B"/>
                </a:solidFill>
                <a:latin typeface="Levenim MT" panose="02010502060101010101" pitchFamily="2" charset="-79"/>
                <a:cs typeface="Levenim MT" panose="02010502060101010101" pitchFamily="2" charset="-79"/>
              </a:rPr>
              <a:t>				Median Salary in SD:</a:t>
            </a:r>
            <a:r>
              <a:rPr lang="en-US" sz="2500" dirty="0" smtClean="0">
                <a:solidFill>
                  <a:srgbClr val="3B3B3B"/>
                </a:solidFill>
                <a:latin typeface="Levenim MT" panose="02010502060101010101" pitchFamily="2" charset="-79"/>
                <a:cs typeface="Levenim MT" panose="02010502060101010101" pitchFamily="2" charset="-79"/>
              </a:rPr>
              <a:t>$36,000</a:t>
            </a:r>
            <a:endParaRPr lang="en-US" sz="2500" dirty="0">
              <a:solidFill>
                <a:srgbClr val="3B3B3B"/>
              </a:solidFill>
              <a:latin typeface="Levenim MT" panose="02010502060101010101" pitchFamily="2" charset="-79"/>
              <a:cs typeface="Levenim MT" panose="02010502060101010101" pitchFamily="2" charset="-79"/>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4152900"/>
            <a:ext cx="3286125" cy="2190750"/>
          </a:xfrm>
          <a:prstGeom prst="rect">
            <a:avLst/>
          </a:prstGeom>
          <a:ln w="38100">
            <a:solidFill>
              <a:srgbClr val="A6DA52"/>
            </a:solidFill>
          </a:ln>
        </p:spPr>
      </p:pic>
    </p:spTree>
    <p:extLst>
      <p:ext uri="{BB962C8B-B14F-4D97-AF65-F5344CB8AC3E}">
        <p14:creationId xmlns:p14="http://schemas.microsoft.com/office/powerpoint/2010/main" val="35412773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696200" cy="1143000"/>
          </a:xfrm>
        </p:spPr>
        <p:txBody>
          <a:bodyPr>
            <a:noAutofit/>
          </a:bodyPr>
          <a:lstStyle/>
          <a:p>
            <a:r>
              <a:rPr lang="en-US" b="1" dirty="0" smtClean="0">
                <a:solidFill>
                  <a:srgbClr val="C00000"/>
                </a:solidFill>
                <a:latin typeface="Levenim MT" panose="02010502060101010101" pitchFamily="2" charset="-79"/>
                <a:cs typeface="Levenim MT" panose="02010502060101010101" pitchFamily="2" charset="-79"/>
              </a:rPr>
              <a:t>Are you into computers and technology?</a:t>
            </a:r>
            <a:endParaRPr lang="en-US" b="1" dirty="0">
              <a:solidFill>
                <a:srgbClr val="C00000"/>
              </a:solidFill>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1524000" y="2346415"/>
            <a:ext cx="7315200" cy="3139986"/>
          </a:xfrm>
        </p:spPr>
        <p:txBody>
          <a:bodyPr/>
          <a:lstStyle/>
          <a:p>
            <a:pPr>
              <a:spcAft>
                <a:spcPts val="1800"/>
              </a:spcAft>
            </a:pPr>
            <a:r>
              <a:rPr lang="en-US" dirty="0" smtClean="0">
                <a:solidFill>
                  <a:srgbClr val="3B3B3B"/>
                </a:solidFill>
                <a:latin typeface="Levenim MT" panose="02010502060101010101" pitchFamily="2" charset="-79"/>
                <a:cs typeface="Levenim MT" panose="02010502060101010101" pitchFamily="2" charset="-79"/>
              </a:rPr>
              <a:t>Biomedical Technician</a:t>
            </a:r>
          </a:p>
          <a:p>
            <a:pPr>
              <a:spcAft>
                <a:spcPts val="1800"/>
              </a:spcAft>
            </a:pPr>
            <a:r>
              <a:rPr lang="en-US" dirty="0" smtClean="0">
                <a:solidFill>
                  <a:srgbClr val="3B3B3B"/>
                </a:solidFill>
                <a:latin typeface="Levenim MT" panose="02010502060101010101" pitchFamily="2" charset="-79"/>
                <a:cs typeface="Levenim MT" panose="02010502060101010101" pitchFamily="2" charset="-79"/>
              </a:rPr>
              <a:t>Medical Records and Health Information Technician</a:t>
            </a:r>
          </a:p>
          <a:p>
            <a:pPr>
              <a:spcAft>
                <a:spcPts val="1800"/>
              </a:spcAft>
            </a:pPr>
            <a:r>
              <a:rPr lang="en-US" dirty="0" smtClean="0">
                <a:solidFill>
                  <a:srgbClr val="3B3B3B"/>
                </a:solidFill>
                <a:latin typeface="Levenim MT" panose="02010502060101010101" pitchFamily="2" charset="-79"/>
                <a:cs typeface="Levenim MT" panose="02010502060101010101" pitchFamily="2" charset="-79"/>
              </a:rPr>
              <a:t>Medical Transcriptionist</a:t>
            </a:r>
            <a:endParaRPr lang="en-US" dirty="0">
              <a:solidFill>
                <a:srgbClr val="3B3B3B"/>
              </a:solidFill>
              <a:latin typeface="Levenim MT" panose="02010502060101010101" pitchFamily="2" charset="-79"/>
              <a:cs typeface="Levenim MT" panose="02010502060101010101" pitchFamily="2" charset="-79"/>
            </a:endParaRPr>
          </a:p>
        </p:txBody>
      </p:sp>
      <p:grpSp>
        <p:nvGrpSpPr>
          <p:cNvPr id="4" name="Group 3"/>
          <p:cNvGrpSpPr/>
          <p:nvPr/>
        </p:nvGrpSpPr>
        <p:grpSpPr>
          <a:xfrm>
            <a:off x="124433" y="98656"/>
            <a:ext cx="1161849" cy="6705600"/>
            <a:chOff x="162366" y="-76200"/>
            <a:chExt cx="1162499" cy="6739099"/>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883" y="5565884"/>
              <a:ext cx="1158332" cy="1097015"/>
            </a:xfrm>
            <a:prstGeom prst="rect">
              <a:avLst/>
            </a:prstGeom>
            <a:noFill/>
            <a:ln w="38100">
              <a:solidFill>
                <a:srgbClr val="A6DA52"/>
              </a:solidFill>
            </a:ln>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8500" r="10325" b="3114"/>
            <a:stretch/>
          </p:blipFill>
          <p:spPr>
            <a:xfrm>
              <a:off x="162366" y="-76200"/>
              <a:ext cx="1162499" cy="1106117"/>
            </a:xfrm>
            <a:prstGeom prst="rect">
              <a:avLst/>
            </a:prstGeom>
            <a:ln w="38100">
              <a:solidFill>
                <a:srgbClr val="A6DA52"/>
              </a:solidFill>
            </a:ln>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19752" b="3774"/>
            <a:stretch/>
          </p:blipFill>
          <p:spPr>
            <a:xfrm>
              <a:off x="162366" y="4448397"/>
              <a:ext cx="1161849" cy="1097015"/>
            </a:xfrm>
            <a:prstGeom prst="rect">
              <a:avLst/>
            </a:prstGeom>
            <a:ln w="38100">
              <a:solidFill>
                <a:srgbClr val="A6DA52"/>
              </a:solidFill>
            </a:ln>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5777" r="29431"/>
            <a:stretch/>
          </p:blipFill>
          <p:spPr>
            <a:xfrm>
              <a:off x="166532" y="3342280"/>
              <a:ext cx="1157683" cy="1097015"/>
            </a:xfrm>
            <a:prstGeom prst="rect">
              <a:avLst/>
            </a:prstGeom>
            <a:ln w="38100">
              <a:solidFill>
                <a:srgbClr val="A6DA52"/>
              </a:solidFill>
            </a:ln>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r="28889" b="11000"/>
            <a:stretch/>
          </p:blipFill>
          <p:spPr>
            <a:xfrm>
              <a:off x="166532" y="2209800"/>
              <a:ext cx="1158332" cy="1106117"/>
            </a:xfrm>
            <a:prstGeom prst="rect">
              <a:avLst/>
            </a:prstGeom>
            <a:ln w="38100">
              <a:solidFill>
                <a:srgbClr val="A6DA52"/>
              </a:solidFill>
            </a:ln>
          </p:spPr>
        </p:pic>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l="13778" t="6677" r="17223" b="3663"/>
            <a:stretch/>
          </p:blipFill>
          <p:spPr>
            <a:xfrm>
              <a:off x="166533" y="1066800"/>
              <a:ext cx="1158332" cy="1106117"/>
            </a:xfrm>
            <a:prstGeom prst="rect">
              <a:avLst/>
            </a:prstGeom>
            <a:ln w="38100">
              <a:solidFill>
                <a:srgbClr val="A6DA52"/>
              </a:solidFill>
            </a:ln>
          </p:spPr>
        </p:pic>
      </p:grpSp>
    </p:spTree>
    <p:extLst>
      <p:ext uri="{BB962C8B-B14F-4D97-AF65-F5344CB8AC3E}">
        <p14:creationId xmlns:p14="http://schemas.microsoft.com/office/powerpoint/2010/main" val="1811124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Levenim MT" panose="02010502060101010101" pitchFamily="2" charset="-79"/>
                <a:cs typeface="Levenim MT" panose="02010502060101010101" pitchFamily="2" charset="-79"/>
              </a:rPr>
              <a:t>Biomedical Technician</a:t>
            </a:r>
            <a:endParaRPr lang="en-US" b="1" dirty="0">
              <a:solidFill>
                <a:srgbClr val="C00000"/>
              </a:solidFill>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457200" y="1371600"/>
            <a:ext cx="8458200" cy="4754563"/>
          </a:xfrm>
        </p:spPr>
        <p:txBody>
          <a:bodyPr>
            <a:normAutofit/>
          </a:bodyPr>
          <a:lstStyle/>
          <a:p>
            <a:pPr marL="0" indent="0">
              <a:buNone/>
            </a:pPr>
            <a:r>
              <a:rPr lang="en-US" sz="2800" b="1" dirty="0" smtClean="0">
                <a:solidFill>
                  <a:srgbClr val="3F3F3F"/>
                </a:solidFill>
                <a:latin typeface="Levenim MT" panose="02010502060101010101" pitchFamily="2" charset="-79"/>
                <a:cs typeface="Levenim MT" panose="02010502060101010101" pitchFamily="2" charset="-79"/>
              </a:rPr>
              <a:t>What They Do: </a:t>
            </a:r>
            <a:r>
              <a:rPr lang="en-US" sz="2800" dirty="0">
                <a:solidFill>
                  <a:srgbClr val="3F3F3F"/>
                </a:solidFill>
                <a:latin typeface="Levenim MT" panose="02010502060101010101" pitchFamily="2" charset="-79"/>
                <a:cs typeface="Levenim MT" panose="02010502060101010101" pitchFamily="2" charset="-79"/>
              </a:rPr>
              <a:t>Test, adjust, or repair biomedical or electro-medical </a:t>
            </a:r>
            <a:r>
              <a:rPr lang="en-US" sz="2800" dirty="0" smtClean="0">
                <a:solidFill>
                  <a:srgbClr val="3F3F3F"/>
                </a:solidFill>
                <a:latin typeface="Levenim MT" panose="02010502060101010101" pitchFamily="2" charset="-79"/>
                <a:cs typeface="Levenim MT" panose="02010502060101010101" pitchFamily="2" charset="-79"/>
              </a:rPr>
              <a:t>equipment</a:t>
            </a:r>
            <a:r>
              <a:rPr lang="en-US" sz="2800" b="1" dirty="0" smtClean="0">
                <a:solidFill>
                  <a:srgbClr val="3F3F3F"/>
                </a:solidFill>
                <a:latin typeface="Levenim MT" panose="02010502060101010101" pitchFamily="2" charset="-79"/>
                <a:cs typeface="Levenim MT" panose="02010502060101010101" pitchFamily="2" charset="-79"/>
              </a:rPr>
              <a:t>. </a:t>
            </a:r>
            <a:endParaRPr lang="en-US" sz="900" b="1" dirty="0" smtClean="0">
              <a:solidFill>
                <a:srgbClr val="3F3F3F"/>
              </a:solidFill>
              <a:latin typeface="Levenim MT" panose="02010502060101010101" pitchFamily="2" charset="-79"/>
              <a:cs typeface="Levenim MT" panose="02010502060101010101" pitchFamily="2" charset="-79"/>
            </a:endParaRPr>
          </a:p>
          <a:p>
            <a:pPr marL="0" indent="0">
              <a:buNone/>
            </a:pPr>
            <a:endParaRPr lang="en-US" sz="900" b="1" dirty="0" smtClean="0">
              <a:solidFill>
                <a:srgbClr val="3F3F3F"/>
              </a:solidFill>
              <a:latin typeface="Levenim MT" panose="02010502060101010101" pitchFamily="2" charset="-79"/>
              <a:cs typeface="Levenim MT" panose="02010502060101010101" pitchFamily="2" charset="-79"/>
            </a:endParaRPr>
          </a:p>
          <a:p>
            <a:pPr marL="0" indent="0">
              <a:buNone/>
            </a:pPr>
            <a:r>
              <a:rPr lang="en-US" sz="2800" b="1" dirty="0" smtClean="0">
                <a:solidFill>
                  <a:srgbClr val="3F3F3F"/>
                </a:solidFill>
                <a:latin typeface="Levenim MT" panose="02010502060101010101" pitchFamily="2" charset="-79"/>
                <a:cs typeface="Levenim MT" panose="02010502060101010101" pitchFamily="2" charset="-79"/>
              </a:rPr>
              <a:t>				Education: </a:t>
            </a:r>
            <a:r>
              <a:rPr lang="en-US" sz="2800" dirty="0" smtClean="0">
                <a:solidFill>
                  <a:srgbClr val="3F3F3F"/>
                </a:solidFill>
                <a:latin typeface="Levenim MT" panose="02010502060101010101" pitchFamily="2" charset="-79"/>
                <a:cs typeface="Levenim MT" panose="02010502060101010101" pitchFamily="2" charset="-79"/>
              </a:rPr>
              <a:t>an associate’s 					degree in biomedical 					equipment technology, 					electronics, or related 					program. </a:t>
            </a:r>
            <a:endParaRPr lang="en-US" sz="900" dirty="0" smtClean="0">
              <a:solidFill>
                <a:srgbClr val="3F3F3F"/>
              </a:solidFill>
              <a:latin typeface="Levenim MT" panose="02010502060101010101" pitchFamily="2" charset="-79"/>
              <a:cs typeface="Levenim MT" panose="02010502060101010101" pitchFamily="2" charset="-79"/>
            </a:endParaRPr>
          </a:p>
          <a:p>
            <a:pPr marL="0" indent="0">
              <a:buNone/>
            </a:pPr>
            <a:endParaRPr lang="en-US" sz="900" dirty="0" smtClean="0">
              <a:solidFill>
                <a:srgbClr val="3F3F3F"/>
              </a:solidFill>
              <a:latin typeface="Levenim MT" panose="02010502060101010101" pitchFamily="2" charset="-79"/>
              <a:cs typeface="Levenim MT" panose="02010502060101010101" pitchFamily="2" charset="-79"/>
            </a:endParaRPr>
          </a:p>
          <a:p>
            <a:pPr marL="0" indent="0">
              <a:buNone/>
            </a:pPr>
            <a:r>
              <a:rPr lang="en-US" sz="2800" b="1" dirty="0" smtClean="0">
                <a:solidFill>
                  <a:srgbClr val="3F3F3F"/>
                </a:solidFill>
                <a:latin typeface="Levenim MT" panose="02010502060101010101" pitchFamily="2" charset="-79"/>
                <a:cs typeface="Levenim MT" panose="02010502060101010101" pitchFamily="2" charset="-79"/>
              </a:rPr>
              <a:t>	Median Salary in SD: </a:t>
            </a:r>
            <a:r>
              <a:rPr lang="en-US" sz="2800" dirty="0" smtClean="0">
                <a:solidFill>
                  <a:srgbClr val="3F3F3F"/>
                </a:solidFill>
                <a:latin typeface="Levenim MT" panose="02010502060101010101" pitchFamily="2" charset="-79"/>
                <a:cs typeface="Levenim MT" panose="02010502060101010101" pitchFamily="2" charset="-79"/>
              </a:rPr>
              <a:t>$48,900</a:t>
            </a:r>
            <a:endParaRPr lang="en-US" sz="2800" dirty="0">
              <a:solidFill>
                <a:srgbClr val="3F3F3F"/>
              </a:solidFill>
              <a:latin typeface="Levenim MT" panose="02010502060101010101" pitchFamily="2" charset="-79"/>
              <a:cs typeface="Levenim MT" panose="02010502060101010101" pitchFamily="2" charset="-79"/>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376577"/>
            <a:ext cx="3286125" cy="2190750"/>
          </a:xfrm>
          <a:prstGeom prst="rect">
            <a:avLst/>
          </a:prstGeom>
          <a:ln w="38100">
            <a:solidFill>
              <a:srgbClr val="A6DA52"/>
            </a:solidFill>
          </a:ln>
        </p:spPr>
      </p:pic>
    </p:spTree>
    <p:extLst>
      <p:ext uri="{BB962C8B-B14F-4D97-AF65-F5344CB8AC3E}">
        <p14:creationId xmlns:p14="http://schemas.microsoft.com/office/powerpoint/2010/main" val="3670662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latin typeface="Levenim MT" panose="02010502060101010101" pitchFamily="2" charset="-79"/>
                <a:cs typeface="Levenim MT" panose="02010502060101010101" pitchFamily="2" charset="-79"/>
              </a:rPr>
              <a:t>Medical Records and Health Information Technician</a:t>
            </a:r>
            <a:endParaRPr lang="en-US" b="1" dirty="0">
              <a:solidFill>
                <a:srgbClr val="C00000"/>
              </a:solidFill>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457200" y="1524000"/>
            <a:ext cx="8382000" cy="5105400"/>
          </a:xfrm>
        </p:spPr>
        <p:txBody>
          <a:bodyPr>
            <a:normAutofit lnSpcReduction="10000"/>
          </a:bodyPr>
          <a:lstStyle/>
          <a:p>
            <a:pPr marL="0" indent="0">
              <a:buNone/>
            </a:pPr>
            <a:r>
              <a:rPr lang="en-US" sz="2400" b="1" dirty="0">
                <a:solidFill>
                  <a:srgbClr val="3F3F3F"/>
                </a:solidFill>
                <a:latin typeface="Levenim MT" panose="02010502060101010101" pitchFamily="2" charset="-79"/>
                <a:cs typeface="Levenim MT" panose="02010502060101010101" pitchFamily="2" charset="-79"/>
              </a:rPr>
              <a:t>What They Do</a:t>
            </a:r>
            <a:r>
              <a:rPr lang="en-US" sz="2400" b="1" dirty="0" smtClean="0">
                <a:solidFill>
                  <a:srgbClr val="3F3F3F"/>
                </a:solidFill>
                <a:latin typeface="Levenim MT" panose="02010502060101010101" pitchFamily="2" charset="-79"/>
                <a:cs typeface="Levenim MT" panose="02010502060101010101" pitchFamily="2" charset="-79"/>
              </a:rPr>
              <a:t>: </a:t>
            </a:r>
            <a:r>
              <a:rPr lang="en-US" sz="2400" dirty="0">
                <a:solidFill>
                  <a:srgbClr val="3F3F3F"/>
                </a:solidFill>
                <a:latin typeface="Levenim MT" panose="02010502060101010101" pitchFamily="2" charset="-79"/>
                <a:cs typeface="Levenim MT" panose="02010502060101010101" pitchFamily="2" charset="-79"/>
              </a:rPr>
              <a:t>Compile, process, and maintain medical records of hospital and clinic patients in a manner consistent with medical, administrative, ethical, legal, and regulatory requirements of the health care system. Process, maintain, compile, and report patient information for health requirements and standards in a manner consistent with the healthcare industry's numerical coding system</a:t>
            </a:r>
            <a:r>
              <a:rPr lang="en-US" sz="2400" dirty="0" smtClean="0">
                <a:solidFill>
                  <a:srgbClr val="3F3F3F"/>
                </a:solidFill>
                <a:latin typeface="Levenim MT" panose="02010502060101010101" pitchFamily="2" charset="-79"/>
                <a:cs typeface="Levenim MT" panose="02010502060101010101" pitchFamily="2" charset="-79"/>
              </a:rPr>
              <a:t>. </a:t>
            </a:r>
            <a:endParaRPr lang="en-US" sz="900" dirty="0" smtClean="0">
              <a:solidFill>
                <a:srgbClr val="3F3F3F"/>
              </a:solidFill>
              <a:latin typeface="Levenim MT" panose="02010502060101010101" pitchFamily="2" charset="-79"/>
              <a:cs typeface="Levenim MT" panose="02010502060101010101" pitchFamily="2" charset="-79"/>
            </a:endParaRPr>
          </a:p>
          <a:p>
            <a:pPr marL="0" indent="0">
              <a:buNone/>
            </a:pPr>
            <a:endParaRPr lang="en-US" sz="1000" dirty="0">
              <a:solidFill>
                <a:srgbClr val="3F3F3F"/>
              </a:solidFill>
              <a:latin typeface="Levenim MT" panose="02010502060101010101" pitchFamily="2" charset="-79"/>
              <a:cs typeface="Levenim MT" panose="02010502060101010101" pitchFamily="2" charset="-79"/>
            </a:endParaRPr>
          </a:p>
          <a:p>
            <a:pPr marL="0" indent="0">
              <a:buNone/>
            </a:pPr>
            <a:r>
              <a:rPr lang="en-US" sz="2400" b="1" dirty="0" smtClean="0">
                <a:solidFill>
                  <a:srgbClr val="3F3F3F"/>
                </a:solidFill>
                <a:latin typeface="Levenim MT" panose="02010502060101010101" pitchFamily="2" charset="-79"/>
                <a:cs typeface="Levenim MT" panose="02010502060101010101" pitchFamily="2" charset="-79"/>
              </a:rPr>
              <a:t>				Education: </a:t>
            </a:r>
            <a:r>
              <a:rPr lang="en-US" sz="2400" dirty="0" smtClean="0">
                <a:solidFill>
                  <a:srgbClr val="3F3F3F"/>
                </a:solidFill>
                <a:latin typeface="Levenim MT" panose="02010502060101010101" pitchFamily="2" charset="-79"/>
                <a:cs typeface="Levenim MT" panose="02010502060101010101" pitchFamily="2" charset="-79"/>
              </a:rPr>
              <a:t>an associate’s 				degree in medical records 				technology, medical 					transcription, or related 					program.</a:t>
            </a:r>
            <a:endParaRPr lang="en-US" sz="2400" dirty="0">
              <a:solidFill>
                <a:srgbClr val="3F3F3F"/>
              </a:solidFill>
              <a:latin typeface="Levenim MT" panose="02010502060101010101" pitchFamily="2" charset="-79"/>
              <a:cs typeface="Levenim MT" panose="02010502060101010101" pitchFamily="2" charset="-79"/>
            </a:endParaRPr>
          </a:p>
          <a:p>
            <a:pPr marL="0" indent="0">
              <a:buNone/>
            </a:pPr>
            <a:r>
              <a:rPr lang="en-US" sz="2400" b="1" dirty="0" smtClean="0">
                <a:solidFill>
                  <a:srgbClr val="3F3F3F"/>
                </a:solidFill>
                <a:latin typeface="Levenim MT" panose="02010502060101010101" pitchFamily="2" charset="-79"/>
                <a:cs typeface="Levenim MT" panose="02010502060101010101" pitchFamily="2" charset="-79"/>
              </a:rPr>
              <a:t>				Median </a:t>
            </a:r>
            <a:r>
              <a:rPr lang="en-US" sz="2400" b="1" dirty="0">
                <a:solidFill>
                  <a:srgbClr val="3F3F3F"/>
                </a:solidFill>
                <a:latin typeface="Levenim MT" panose="02010502060101010101" pitchFamily="2" charset="-79"/>
                <a:cs typeface="Levenim MT" panose="02010502060101010101" pitchFamily="2" charset="-79"/>
              </a:rPr>
              <a:t>Salary in SD</a:t>
            </a:r>
            <a:r>
              <a:rPr lang="en-US" sz="2400" b="1" dirty="0" smtClean="0">
                <a:solidFill>
                  <a:srgbClr val="3F3F3F"/>
                </a:solidFill>
                <a:latin typeface="Levenim MT" panose="02010502060101010101" pitchFamily="2" charset="-79"/>
                <a:cs typeface="Levenim MT" panose="02010502060101010101" pitchFamily="2" charset="-79"/>
              </a:rPr>
              <a:t>: </a:t>
            </a:r>
            <a:r>
              <a:rPr lang="en-US" sz="2400" dirty="0" smtClean="0">
                <a:solidFill>
                  <a:srgbClr val="3F3F3F"/>
                </a:solidFill>
                <a:latin typeface="Levenim MT" panose="02010502060101010101" pitchFamily="2" charset="-79"/>
                <a:cs typeface="Levenim MT" panose="02010502060101010101" pitchFamily="2" charset="-79"/>
              </a:rPr>
              <a:t>$33,600</a:t>
            </a:r>
            <a:endParaRPr lang="en-US" sz="2400" dirty="0">
              <a:solidFill>
                <a:srgbClr val="3F3F3F"/>
              </a:solidFill>
              <a:latin typeface="Levenim MT" panose="02010502060101010101" pitchFamily="2" charset="-79"/>
              <a:cs typeface="Levenim MT" panose="02010502060101010101" pitchFamily="2" charset="-79"/>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4331898"/>
            <a:ext cx="3209925" cy="2139950"/>
          </a:xfrm>
          <a:prstGeom prst="rect">
            <a:avLst/>
          </a:prstGeom>
          <a:ln w="38100">
            <a:solidFill>
              <a:srgbClr val="A6DA52"/>
            </a:solidFill>
          </a:ln>
        </p:spPr>
      </p:pic>
    </p:spTree>
    <p:extLst>
      <p:ext uri="{BB962C8B-B14F-4D97-AF65-F5344CB8AC3E}">
        <p14:creationId xmlns:p14="http://schemas.microsoft.com/office/powerpoint/2010/main" val="3816627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Levenim MT" panose="02010502060101010101" pitchFamily="2" charset="-79"/>
                <a:cs typeface="Levenim MT" panose="02010502060101010101" pitchFamily="2" charset="-79"/>
              </a:rPr>
              <a:t>Medical Transcriptionist</a:t>
            </a:r>
            <a:endParaRPr lang="en-US" b="1" dirty="0">
              <a:solidFill>
                <a:srgbClr val="C00000"/>
              </a:solidFill>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457200" y="1371600"/>
            <a:ext cx="8229600" cy="5334000"/>
          </a:xfrm>
        </p:spPr>
        <p:txBody>
          <a:bodyPr>
            <a:normAutofit fontScale="92500" lnSpcReduction="20000"/>
          </a:bodyPr>
          <a:lstStyle/>
          <a:p>
            <a:pPr marL="0" indent="0">
              <a:buNone/>
            </a:pPr>
            <a:r>
              <a:rPr lang="en-US" sz="2600" b="1" dirty="0">
                <a:solidFill>
                  <a:srgbClr val="3F3F3F"/>
                </a:solidFill>
                <a:latin typeface="Levenim MT" panose="02010502060101010101" pitchFamily="2" charset="-79"/>
                <a:cs typeface="Levenim MT" panose="02010502060101010101" pitchFamily="2" charset="-79"/>
              </a:rPr>
              <a:t>What They Do</a:t>
            </a:r>
            <a:r>
              <a:rPr lang="en-US" sz="2600" b="1" dirty="0" smtClean="0">
                <a:solidFill>
                  <a:srgbClr val="3F3F3F"/>
                </a:solidFill>
                <a:latin typeface="Levenim MT" panose="02010502060101010101" pitchFamily="2" charset="-79"/>
                <a:cs typeface="Levenim MT" panose="02010502060101010101" pitchFamily="2" charset="-79"/>
              </a:rPr>
              <a:t>: </a:t>
            </a:r>
            <a:r>
              <a:rPr lang="en-US" sz="2600" dirty="0">
                <a:solidFill>
                  <a:srgbClr val="3F3F3F"/>
                </a:solidFill>
                <a:latin typeface="Levenim MT" panose="02010502060101010101" pitchFamily="2" charset="-79"/>
                <a:cs typeface="Levenim MT" panose="02010502060101010101" pitchFamily="2" charset="-79"/>
              </a:rPr>
              <a:t>Transcribe medical reports recorded by physicians and other healthcare practitioners using various electronic devices, covering office visits, emergency room visits, diagnostic imaging studies, operations, chart reviews, and final summaries. Transcribe dictated reports and translate abbreviations into fully understandable form. Edit as necessary and return reports in either printed or electronic form for review and signature, or correction</a:t>
            </a:r>
            <a:r>
              <a:rPr lang="en-US" sz="2600" dirty="0" smtClean="0">
                <a:solidFill>
                  <a:srgbClr val="3F3F3F"/>
                </a:solidFill>
                <a:latin typeface="Levenim MT" panose="02010502060101010101" pitchFamily="2" charset="-79"/>
                <a:cs typeface="Levenim MT" panose="02010502060101010101" pitchFamily="2" charset="-79"/>
              </a:rPr>
              <a:t>.</a:t>
            </a:r>
          </a:p>
          <a:p>
            <a:pPr marL="0" indent="0">
              <a:buNone/>
            </a:pPr>
            <a:endParaRPr lang="en-US" sz="1000" dirty="0">
              <a:solidFill>
                <a:srgbClr val="3F3F3F"/>
              </a:solidFill>
              <a:latin typeface="Levenim MT" panose="02010502060101010101" pitchFamily="2" charset="-79"/>
              <a:cs typeface="Levenim MT" panose="02010502060101010101" pitchFamily="2" charset="-79"/>
            </a:endParaRPr>
          </a:p>
          <a:p>
            <a:pPr marL="0" indent="0">
              <a:buNone/>
            </a:pPr>
            <a:r>
              <a:rPr lang="en-US" sz="2600" b="1" dirty="0" smtClean="0">
                <a:solidFill>
                  <a:srgbClr val="3F3F3F"/>
                </a:solidFill>
                <a:latin typeface="Levenim MT" panose="02010502060101010101" pitchFamily="2" charset="-79"/>
                <a:cs typeface="Levenim MT" panose="02010502060101010101" pitchFamily="2" charset="-79"/>
              </a:rPr>
              <a:t>	Education: </a:t>
            </a:r>
            <a:r>
              <a:rPr lang="en-US" sz="2600" dirty="0" smtClean="0">
                <a:solidFill>
                  <a:srgbClr val="3F3F3F"/>
                </a:solidFill>
                <a:latin typeface="Levenim MT" panose="02010502060101010101" pitchFamily="2" charset="-79"/>
                <a:cs typeface="Levenim MT" panose="02010502060101010101" pitchFamily="2" charset="-79"/>
              </a:rPr>
              <a:t>complete a </a:t>
            </a:r>
          </a:p>
          <a:p>
            <a:pPr marL="0" indent="0">
              <a:buNone/>
            </a:pPr>
            <a:r>
              <a:rPr lang="en-US" sz="2600" dirty="0">
                <a:solidFill>
                  <a:srgbClr val="3F3F3F"/>
                </a:solidFill>
                <a:latin typeface="Levenim MT" panose="02010502060101010101" pitchFamily="2" charset="-79"/>
                <a:cs typeface="Levenim MT" panose="02010502060101010101" pitchFamily="2" charset="-79"/>
              </a:rPr>
              <a:t>	</a:t>
            </a:r>
            <a:r>
              <a:rPr lang="en-US" sz="2600" dirty="0" smtClean="0">
                <a:solidFill>
                  <a:srgbClr val="3F3F3F"/>
                </a:solidFill>
                <a:latin typeface="Levenim MT" panose="02010502060101010101" pitchFamily="2" charset="-79"/>
                <a:cs typeface="Levenim MT" panose="02010502060101010101" pitchFamily="2" charset="-79"/>
              </a:rPr>
              <a:t>medical transcription </a:t>
            </a:r>
          </a:p>
          <a:p>
            <a:pPr marL="0" indent="0">
              <a:buNone/>
            </a:pPr>
            <a:r>
              <a:rPr lang="en-US" sz="2600" dirty="0">
                <a:solidFill>
                  <a:srgbClr val="3F3F3F"/>
                </a:solidFill>
                <a:latin typeface="Levenim MT" panose="02010502060101010101" pitchFamily="2" charset="-79"/>
                <a:cs typeface="Levenim MT" panose="02010502060101010101" pitchFamily="2" charset="-79"/>
              </a:rPr>
              <a:t>	</a:t>
            </a:r>
            <a:r>
              <a:rPr lang="en-US" sz="2600" dirty="0" smtClean="0">
                <a:solidFill>
                  <a:srgbClr val="3F3F3F"/>
                </a:solidFill>
                <a:latin typeface="Levenim MT" panose="02010502060101010101" pitchFamily="2" charset="-79"/>
                <a:cs typeface="Levenim MT" panose="02010502060101010101" pitchFamily="2" charset="-79"/>
              </a:rPr>
              <a:t>training program.</a:t>
            </a:r>
          </a:p>
          <a:p>
            <a:pPr marL="0" indent="0">
              <a:buNone/>
            </a:pPr>
            <a:endParaRPr lang="en-US" sz="1100" dirty="0">
              <a:solidFill>
                <a:srgbClr val="3F3F3F"/>
              </a:solidFill>
              <a:latin typeface="Levenim MT" panose="02010502060101010101" pitchFamily="2" charset="-79"/>
              <a:cs typeface="Levenim MT" panose="02010502060101010101" pitchFamily="2" charset="-79"/>
            </a:endParaRPr>
          </a:p>
          <a:p>
            <a:pPr marL="0" indent="0">
              <a:buNone/>
            </a:pPr>
            <a:r>
              <a:rPr lang="en-US" sz="2600" b="1" dirty="0" smtClean="0">
                <a:solidFill>
                  <a:srgbClr val="3F3F3F"/>
                </a:solidFill>
                <a:latin typeface="Levenim MT" panose="02010502060101010101" pitchFamily="2" charset="-79"/>
                <a:cs typeface="Levenim MT" panose="02010502060101010101" pitchFamily="2" charset="-79"/>
              </a:rPr>
              <a:t>	Median </a:t>
            </a:r>
            <a:r>
              <a:rPr lang="en-US" sz="2600" b="1" dirty="0">
                <a:solidFill>
                  <a:srgbClr val="3F3F3F"/>
                </a:solidFill>
                <a:latin typeface="Levenim MT" panose="02010502060101010101" pitchFamily="2" charset="-79"/>
                <a:cs typeface="Levenim MT" panose="02010502060101010101" pitchFamily="2" charset="-79"/>
              </a:rPr>
              <a:t>Salary in SD</a:t>
            </a:r>
            <a:r>
              <a:rPr lang="en-US" sz="2600" b="1" dirty="0" smtClean="0">
                <a:solidFill>
                  <a:srgbClr val="3F3F3F"/>
                </a:solidFill>
                <a:latin typeface="Levenim MT" panose="02010502060101010101" pitchFamily="2" charset="-79"/>
                <a:cs typeface="Levenim MT" panose="02010502060101010101" pitchFamily="2" charset="-79"/>
              </a:rPr>
              <a:t>: </a:t>
            </a:r>
          </a:p>
          <a:p>
            <a:pPr marL="0" indent="0">
              <a:buNone/>
            </a:pPr>
            <a:r>
              <a:rPr lang="en-US" sz="2600" dirty="0" smtClean="0">
                <a:solidFill>
                  <a:srgbClr val="3F3F3F"/>
                </a:solidFill>
                <a:latin typeface="Levenim MT" panose="02010502060101010101" pitchFamily="2" charset="-79"/>
                <a:cs typeface="Levenim MT" panose="02010502060101010101" pitchFamily="2" charset="-79"/>
              </a:rPr>
              <a:t>	$29,900</a:t>
            </a:r>
            <a:endParaRPr lang="en-US" sz="2600" dirty="0">
              <a:solidFill>
                <a:srgbClr val="3F3F3F"/>
              </a:solidFill>
              <a:latin typeface="Levenim MT" panose="02010502060101010101" pitchFamily="2" charset="-79"/>
              <a:cs typeface="Levenim MT" panose="02010502060101010101" pitchFamily="2" charset="-79"/>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4267200"/>
            <a:ext cx="3324225" cy="2216150"/>
          </a:xfrm>
          <a:prstGeom prst="rect">
            <a:avLst/>
          </a:prstGeom>
          <a:ln w="38100">
            <a:solidFill>
              <a:srgbClr val="A6DA52"/>
            </a:solidFill>
          </a:ln>
        </p:spPr>
      </p:pic>
    </p:spTree>
    <p:extLst>
      <p:ext uri="{BB962C8B-B14F-4D97-AF65-F5344CB8AC3E}">
        <p14:creationId xmlns:p14="http://schemas.microsoft.com/office/powerpoint/2010/main" val="2066814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191000"/>
          </a:xfrm>
        </p:spPr>
        <p:txBody>
          <a:bodyPr>
            <a:normAutofit/>
          </a:bodyPr>
          <a:lstStyle/>
          <a:p>
            <a:pPr marL="0" indent="0" algn="ctr">
              <a:buNone/>
            </a:pPr>
            <a:r>
              <a:rPr lang="en-US" sz="6000" b="1" dirty="0" smtClean="0">
                <a:solidFill>
                  <a:srgbClr val="C00000"/>
                </a:solidFill>
                <a:latin typeface="Levenim MT" panose="02010502060101010101" pitchFamily="2" charset="-79"/>
                <a:cs typeface="Levenim MT" panose="02010502060101010101" pitchFamily="2" charset="-79"/>
              </a:rPr>
              <a:t>But you’re not a kid any more. It’s time to discuss some options for the future. </a:t>
            </a:r>
            <a:endParaRPr lang="en-US" sz="6000" b="1" dirty="0">
              <a:solidFill>
                <a:srgbClr val="C00000"/>
              </a:solidFill>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33990748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7397003" cy="1143000"/>
          </a:xfrm>
        </p:spPr>
        <p:txBody>
          <a:bodyPr>
            <a:noAutofit/>
          </a:bodyPr>
          <a:lstStyle/>
          <a:p>
            <a:r>
              <a:rPr lang="en-US" sz="4000" b="1" dirty="0" smtClean="0">
                <a:solidFill>
                  <a:srgbClr val="C00000"/>
                </a:solidFill>
                <a:latin typeface="Levenim MT" panose="02010502060101010101" pitchFamily="2" charset="-79"/>
                <a:cs typeface="Levenim MT" panose="02010502060101010101" pitchFamily="2" charset="-79"/>
              </a:rPr>
              <a:t>These are just a few examples of health careers</a:t>
            </a:r>
            <a:endParaRPr lang="en-US" sz="4000" b="1" dirty="0">
              <a:solidFill>
                <a:srgbClr val="C00000"/>
              </a:solidFill>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1447800" y="1770148"/>
            <a:ext cx="4495800" cy="4953000"/>
          </a:xfrm>
          <a:ln>
            <a:noFill/>
          </a:ln>
        </p:spPr>
        <p:txBody>
          <a:bodyPr>
            <a:noAutofit/>
          </a:bodyPr>
          <a:lstStyle/>
          <a:p>
            <a:pPr>
              <a:spcAft>
                <a:spcPts val="200"/>
              </a:spcAft>
            </a:pPr>
            <a:r>
              <a:rPr lang="en-US" sz="2000" dirty="0" smtClean="0">
                <a:solidFill>
                  <a:srgbClr val="3F3F3F"/>
                </a:solidFill>
              </a:rPr>
              <a:t>Acupuncturist</a:t>
            </a:r>
          </a:p>
          <a:p>
            <a:pPr>
              <a:spcAft>
                <a:spcPts val="200"/>
              </a:spcAft>
            </a:pPr>
            <a:r>
              <a:rPr lang="en-US" sz="2000" dirty="0" smtClean="0">
                <a:solidFill>
                  <a:srgbClr val="3F3F3F"/>
                </a:solidFill>
              </a:rPr>
              <a:t>Audiologist</a:t>
            </a:r>
          </a:p>
          <a:p>
            <a:pPr>
              <a:spcAft>
                <a:spcPts val="200"/>
              </a:spcAft>
            </a:pPr>
            <a:r>
              <a:rPr lang="en-US" sz="2000" dirty="0" err="1" smtClean="0">
                <a:solidFill>
                  <a:srgbClr val="3F3F3F"/>
                </a:solidFill>
              </a:rPr>
              <a:t>Biomechanist</a:t>
            </a:r>
            <a:endParaRPr lang="en-US" sz="2000" dirty="0" smtClean="0">
              <a:solidFill>
                <a:srgbClr val="3F3F3F"/>
              </a:solidFill>
            </a:endParaRPr>
          </a:p>
          <a:p>
            <a:pPr>
              <a:spcAft>
                <a:spcPts val="200"/>
              </a:spcAft>
            </a:pPr>
            <a:r>
              <a:rPr lang="en-US" sz="2000" dirty="0" smtClean="0">
                <a:solidFill>
                  <a:srgbClr val="3F3F3F"/>
                </a:solidFill>
              </a:rPr>
              <a:t>Biomedical Engineer</a:t>
            </a:r>
          </a:p>
          <a:p>
            <a:pPr>
              <a:spcAft>
                <a:spcPts val="200"/>
              </a:spcAft>
            </a:pPr>
            <a:r>
              <a:rPr lang="en-US" sz="2000" dirty="0" smtClean="0">
                <a:solidFill>
                  <a:srgbClr val="3F3F3F"/>
                </a:solidFill>
              </a:rPr>
              <a:t>Child Life Specialist</a:t>
            </a:r>
          </a:p>
          <a:p>
            <a:pPr>
              <a:spcAft>
                <a:spcPts val="200"/>
              </a:spcAft>
            </a:pPr>
            <a:r>
              <a:rPr lang="en-US" sz="2000" dirty="0" smtClean="0">
                <a:solidFill>
                  <a:srgbClr val="3F3F3F"/>
                </a:solidFill>
              </a:rPr>
              <a:t>Clinical Psychologist</a:t>
            </a:r>
          </a:p>
          <a:p>
            <a:pPr>
              <a:spcAft>
                <a:spcPts val="200"/>
              </a:spcAft>
            </a:pPr>
            <a:r>
              <a:rPr lang="en-US" sz="2000" dirty="0" smtClean="0">
                <a:solidFill>
                  <a:srgbClr val="3F3F3F"/>
                </a:solidFill>
              </a:rPr>
              <a:t>Dental Assistant</a:t>
            </a:r>
          </a:p>
          <a:p>
            <a:pPr>
              <a:spcAft>
                <a:spcPts val="200"/>
              </a:spcAft>
            </a:pPr>
            <a:r>
              <a:rPr lang="en-US" sz="2000" dirty="0" smtClean="0">
                <a:solidFill>
                  <a:srgbClr val="3F3F3F"/>
                </a:solidFill>
              </a:rPr>
              <a:t>Dialysis Technician</a:t>
            </a:r>
          </a:p>
          <a:p>
            <a:pPr>
              <a:spcAft>
                <a:spcPts val="200"/>
              </a:spcAft>
            </a:pPr>
            <a:r>
              <a:rPr lang="en-US" sz="2000" dirty="0" smtClean="0">
                <a:solidFill>
                  <a:srgbClr val="3F3F3F"/>
                </a:solidFill>
              </a:rPr>
              <a:t>Dietetic Technician</a:t>
            </a:r>
          </a:p>
          <a:p>
            <a:pPr>
              <a:spcAft>
                <a:spcPts val="200"/>
              </a:spcAft>
            </a:pPr>
            <a:r>
              <a:rPr lang="en-US" sz="2000" dirty="0" err="1" smtClean="0">
                <a:solidFill>
                  <a:srgbClr val="3F3F3F"/>
                </a:solidFill>
              </a:rPr>
              <a:t>Electroneurodiagnostic</a:t>
            </a:r>
            <a:r>
              <a:rPr lang="en-US" sz="2000" dirty="0" smtClean="0">
                <a:solidFill>
                  <a:srgbClr val="3F3F3F"/>
                </a:solidFill>
              </a:rPr>
              <a:t> Technologist</a:t>
            </a:r>
          </a:p>
          <a:p>
            <a:pPr>
              <a:spcBef>
                <a:spcPts val="0"/>
              </a:spcBef>
              <a:spcAft>
                <a:spcPts val="200"/>
              </a:spcAft>
            </a:pPr>
            <a:r>
              <a:rPr lang="en-US" sz="2000" dirty="0" smtClean="0">
                <a:solidFill>
                  <a:srgbClr val="3F3F3F"/>
                </a:solidFill>
              </a:rPr>
              <a:t>Environmental Health Specialist</a:t>
            </a:r>
          </a:p>
          <a:p>
            <a:pPr>
              <a:spcAft>
                <a:spcPts val="200"/>
              </a:spcAft>
            </a:pPr>
            <a:r>
              <a:rPr lang="en-US" sz="2000" dirty="0" smtClean="0">
                <a:solidFill>
                  <a:srgbClr val="3F3F3F"/>
                </a:solidFill>
              </a:rPr>
              <a:t>Exercise Scientist</a:t>
            </a:r>
          </a:p>
        </p:txBody>
      </p:sp>
      <p:grpSp>
        <p:nvGrpSpPr>
          <p:cNvPr id="4" name="Group 3"/>
          <p:cNvGrpSpPr/>
          <p:nvPr/>
        </p:nvGrpSpPr>
        <p:grpSpPr>
          <a:xfrm>
            <a:off x="141820" y="76200"/>
            <a:ext cx="1161849" cy="6705600"/>
            <a:chOff x="162366" y="-76200"/>
            <a:chExt cx="1162499" cy="6739099"/>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883" y="5565884"/>
              <a:ext cx="1158332" cy="1097015"/>
            </a:xfrm>
            <a:prstGeom prst="rect">
              <a:avLst/>
            </a:prstGeom>
            <a:noFill/>
            <a:ln w="38100">
              <a:solidFill>
                <a:srgbClr val="A6DA52"/>
              </a:solidFill>
            </a:ln>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8500" r="10325" b="3114"/>
            <a:stretch/>
          </p:blipFill>
          <p:spPr>
            <a:xfrm>
              <a:off x="162366" y="-76200"/>
              <a:ext cx="1162499" cy="1106117"/>
            </a:xfrm>
            <a:prstGeom prst="rect">
              <a:avLst/>
            </a:prstGeom>
            <a:ln w="38100">
              <a:solidFill>
                <a:srgbClr val="A6DA52"/>
              </a:solidFill>
            </a:ln>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19752" b="3774"/>
            <a:stretch/>
          </p:blipFill>
          <p:spPr>
            <a:xfrm>
              <a:off x="162366" y="4448397"/>
              <a:ext cx="1161849" cy="1097015"/>
            </a:xfrm>
            <a:prstGeom prst="rect">
              <a:avLst/>
            </a:prstGeom>
            <a:ln w="38100">
              <a:solidFill>
                <a:srgbClr val="A6DA52"/>
              </a:solidFill>
            </a:ln>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5777" r="29431"/>
            <a:stretch/>
          </p:blipFill>
          <p:spPr>
            <a:xfrm>
              <a:off x="166532" y="3342280"/>
              <a:ext cx="1157683" cy="1097015"/>
            </a:xfrm>
            <a:prstGeom prst="rect">
              <a:avLst/>
            </a:prstGeom>
            <a:ln w="38100">
              <a:solidFill>
                <a:srgbClr val="A6DA52"/>
              </a:solidFill>
            </a:ln>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r="28889" b="11000"/>
            <a:stretch/>
          </p:blipFill>
          <p:spPr>
            <a:xfrm>
              <a:off x="166532" y="2209800"/>
              <a:ext cx="1158332" cy="1106117"/>
            </a:xfrm>
            <a:prstGeom prst="rect">
              <a:avLst/>
            </a:prstGeom>
            <a:ln w="38100">
              <a:solidFill>
                <a:srgbClr val="A6DA52"/>
              </a:solidFill>
            </a:ln>
          </p:spPr>
        </p:pic>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l="13778" t="6677" r="17223" b="3663"/>
            <a:stretch/>
          </p:blipFill>
          <p:spPr>
            <a:xfrm>
              <a:off x="166533" y="1066800"/>
              <a:ext cx="1158332" cy="1106117"/>
            </a:xfrm>
            <a:prstGeom prst="rect">
              <a:avLst/>
            </a:prstGeom>
            <a:ln w="38100">
              <a:solidFill>
                <a:srgbClr val="A6DA52"/>
              </a:solidFill>
            </a:ln>
          </p:spPr>
        </p:pic>
      </p:grpSp>
      <p:sp>
        <p:nvSpPr>
          <p:cNvPr id="11" name="TextBox 10"/>
          <p:cNvSpPr txBox="1"/>
          <p:nvPr/>
        </p:nvSpPr>
        <p:spPr>
          <a:xfrm>
            <a:off x="5867400" y="1770148"/>
            <a:ext cx="3505200" cy="5447645"/>
          </a:xfrm>
          <a:prstGeom prst="rect">
            <a:avLst/>
          </a:prstGeom>
          <a:noFill/>
          <a:ln>
            <a:noFill/>
          </a:ln>
        </p:spPr>
        <p:txBody>
          <a:bodyPr wrap="square" rtlCol="0">
            <a:spAutoFit/>
          </a:bodyPr>
          <a:lstStyle/>
          <a:p>
            <a:pPr marL="342900" indent="-342900">
              <a:spcAft>
                <a:spcPts val="200"/>
              </a:spcAft>
              <a:buFont typeface="Arial" panose="020B0604020202020204" pitchFamily="34" charset="0"/>
              <a:buChar char="•"/>
            </a:pPr>
            <a:r>
              <a:rPr lang="en-US" sz="2000" dirty="0">
                <a:solidFill>
                  <a:srgbClr val="3F3F3F"/>
                </a:solidFill>
              </a:rPr>
              <a:t>Genetic </a:t>
            </a:r>
            <a:r>
              <a:rPr lang="en-US" sz="2000" dirty="0" smtClean="0">
                <a:solidFill>
                  <a:srgbClr val="3F3F3F"/>
                </a:solidFill>
              </a:rPr>
              <a:t>Counselor</a:t>
            </a:r>
          </a:p>
          <a:p>
            <a:pPr marL="342900" indent="-342900">
              <a:spcAft>
                <a:spcPts val="200"/>
              </a:spcAft>
              <a:buFont typeface="Arial" panose="020B0604020202020204" pitchFamily="34" charset="0"/>
              <a:buChar char="•"/>
            </a:pPr>
            <a:r>
              <a:rPr lang="en-US" sz="2000" dirty="0" smtClean="0">
                <a:solidFill>
                  <a:srgbClr val="3F3F3F"/>
                </a:solidFill>
              </a:rPr>
              <a:t>Healthcare </a:t>
            </a:r>
            <a:r>
              <a:rPr lang="en-US" sz="2000" dirty="0">
                <a:solidFill>
                  <a:srgbClr val="3F3F3F"/>
                </a:solidFill>
              </a:rPr>
              <a:t>Social Worker</a:t>
            </a:r>
          </a:p>
          <a:p>
            <a:pPr marL="342900" indent="-342900">
              <a:spcAft>
                <a:spcPts val="200"/>
              </a:spcAft>
              <a:buFont typeface="Arial" panose="020B0604020202020204" pitchFamily="34" charset="0"/>
              <a:buChar char="•"/>
            </a:pPr>
            <a:r>
              <a:rPr lang="en-US" sz="2000" dirty="0">
                <a:solidFill>
                  <a:srgbClr val="3F3F3F"/>
                </a:solidFill>
              </a:rPr>
              <a:t>Microbiologist</a:t>
            </a:r>
          </a:p>
          <a:p>
            <a:pPr marL="342900" indent="-342900">
              <a:spcAft>
                <a:spcPts val="200"/>
              </a:spcAft>
              <a:buFont typeface="Arial" panose="020B0604020202020204" pitchFamily="34" charset="0"/>
              <a:buChar char="•"/>
            </a:pPr>
            <a:r>
              <a:rPr lang="en-US" sz="2000" dirty="0">
                <a:solidFill>
                  <a:srgbClr val="3F3F3F"/>
                </a:solidFill>
              </a:rPr>
              <a:t>Nurse Anesthetist</a:t>
            </a:r>
          </a:p>
          <a:p>
            <a:pPr marL="342900" indent="-342900">
              <a:spcAft>
                <a:spcPts val="200"/>
              </a:spcAft>
              <a:buFont typeface="Arial" panose="020B0604020202020204" pitchFamily="34" charset="0"/>
              <a:buChar char="•"/>
            </a:pPr>
            <a:r>
              <a:rPr lang="en-US" sz="2000" dirty="0">
                <a:solidFill>
                  <a:srgbClr val="3F3F3F"/>
                </a:solidFill>
              </a:rPr>
              <a:t>Nurse Practitioner</a:t>
            </a:r>
          </a:p>
          <a:p>
            <a:pPr marL="342900" indent="-342900">
              <a:spcAft>
                <a:spcPts val="200"/>
              </a:spcAft>
              <a:buFont typeface="Arial" panose="020B0604020202020204" pitchFamily="34" charset="0"/>
              <a:buChar char="•"/>
            </a:pPr>
            <a:r>
              <a:rPr lang="en-US" sz="2000" dirty="0" err="1">
                <a:solidFill>
                  <a:srgbClr val="3F3F3F"/>
                </a:solidFill>
              </a:rPr>
              <a:t>Opthalmic</a:t>
            </a:r>
            <a:r>
              <a:rPr lang="en-US" sz="2000" dirty="0">
                <a:solidFill>
                  <a:srgbClr val="3F3F3F"/>
                </a:solidFill>
              </a:rPr>
              <a:t> Laboratory Technician</a:t>
            </a:r>
          </a:p>
          <a:p>
            <a:pPr marL="342900" indent="-342900">
              <a:spcAft>
                <a:spcPts val="200"/>
              </a:spcAft>
              <a:buFont typeface="Arial" panose="020B0604020202020204" pitchFamily="34" charset="0"/>
              <a:buChar char="•"/>
            </a:pPr>
            <a:r>
              <a:rPr lang="en-US" sz="2000" dirty="0">
                <a:solidFill>
                  <a:srgbClr val="3F3F3F"/>
                </a:solidFill>
              </a:rPr>
              <a:t>Optometrist</a:t>
            </a:r>
          </a:p>
          <a:p>
            <a:pPr marL="342900" indent="-342900">
              <a:spcAft>
                <a:spcPts val="200"/>
              </a:spcAft>
              <a:buFont typeface="Arial" panose="020B0604020202020204" pitchFamily="34" charset="0"/>
              <a:buChar char="•"/>
            </a:pPr>
            <a:r>
              <a:rPr lang="en-US" sz="2000" dirty="0">
                <a:solidFill>
                  <a:srgbClr val="3F3F3F"/>
                </a:solidFill>
              </a:rPr>
              <a:t>Paramedic/EMT</a:t>
            </a:r>
          </a:p>
          <a:p>
            <a:pPr marL="342900" indent="-342900">
              <a:spcAft>
                <a:spcPts val="200"/>
              </a:spcAft>
              <a:buFont typeface="Arial" panose="020B0604020202020204" pitchFamily="34" charset="0"/>
              <a:buChar char="•"/>
            </a:pPr>
            <a:r>
              <a:rPr lang="en-US" sz="2000" dirty="0" err="1">
                <a:solidFill>
                  <a:srgbClr val="3F3F3F"/>
                </a:solidFill>
              </a:rPr>
              <a:t>Perfusionist</a:t>
            </a:r>
            <a:endParaRPr lang="en-US" sz="2000" dirty="0">
              <a:solidFill>
                <a:srgbClr val="3F3F3F"/>
              </a:solidFill>
            </a:endParaRPr>
          </a:p>
          <a:p>
            <a:pPr marL="342900" indent="-342900">
              <a:spcAft>
                <a:spcPts val="200"/>
              </a:spcAft>
              <a:buFont typeface="Arial" panose="020B0604020202020204" pitchFamily="34" charset="0"/>
              <a:buChar char="•"/>
            </a:pPr>
            <a:r>
              <a:rPr lang="en-US" sz="2000" dirty="0">
                <a:solidFill>
                  <a:srgbClr val="3F3F3F"/>
                </a:solidFill>
              </a:rPr>
              <a:t>Podiatrist</a:t>
            </a:r>
          </a:p>
          <a:p>
            <a:pPr marL="342900" indent="-342900">
              <a:spcAft>
                <a:spcPts val="200"/>
              </a:spcAft>
              <a:buFont typeface="Arial" panose="020B0604020202020204" pitchFamily="34" charset="0"/>
              <a:buChar char="•"/>
            </a:pPr>
            <a:r>
              <a:rPr lang="en-US" sz="2000" dirty="0">
                <a:solidFill>
                  <a:srgbClr val="3F3F3F"/>
                </a:solidFill>
              </a:rPr>
              <a:t>Speech Language Pathologist</a:t>
            </a:r>
          </a:p>
          <a:p>
            <a:pPr marL="342900" indent="-342900">
              <a:spcAft>
                <a:spcPts val="200"/>
              </a:spcAft>
              <a:buFont typeface="Arial" panose="020B0604020202020204" pitchFamily="34" charset="0"/>
              <a:buChar char="•"/>
            </a:pPr>
            <a:r>
              <a:rPr lang="en-US" sz="2000" dirty="0">
                <a:solidFill>
                  <a:srgbClr val="3F3F3F"/>
                </a:solidFill>
              </a:rPr>
              <a:t>Surgical Technologist</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3631651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371600" y="2286000"/>
            <a:ext cx="6629400" cy="3200400"/>
          </a:xfrm>
        </p:spPr>
        <p:txBody>
          <a:bodyPr>
            <a:normAutofit/>
          </a:bodyPr>
          <a:lstStyle/>
          <a:p>
            <a:pPr marL="0" indent="0" algn="ctr">
              <a:buNone/>
            </a:pPr>
            <a:r>
              <a:rPr lang="en-US" sz="7200" b="1" dirty="0" smtClean="0">
                <a:solidFill>
                  <a:srgbClr val="C00000"/>
                </a:solidFill>
                <a:latin typeface="Levenim MT" panose="02010502060101010101" pitchFamily="2" charset="-79"/>
                <a:cs typeface="Levenim MT" panose="02010502060101010101" pitchFamily="2" charset="-79"/>
              </a:rPr>
              <a:t>The list goes on and on!</a:t>
            </a:r>
            <a:endParaRPr lang="en-US" sz="7200" b="1" dirty="0">
              <a:solidFill>
                <a:srgbClr val="C00000"/>
              </a:solidFill>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42312696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447800"/>
            <a:ext cx="8229600" cy="4525963"/>
          </a:xfrm>
        </p:spPr>
        <p:txBody>
          <a:bodyPr>
            <a:normAutofit/>
          </a:bodyPr>
          <a:lstStyle/>
          <a:p>
            <a:pPr marL="0" indent="0" algn="ctr">
              <a:buNone/>
            </a:pPr>
            <a:r>
              <a:rPr lang="en-US" sz="6000" b="1" dirty="0" smtClean="0">
                <a:solidFill>
                  <a:srgbClr val="C00000"/>
                </a:solidFill>
                <a:latin typeface="Levenim MT" panose="02010502060101010101" pitchFamily="2" charset="-79"/>
                <a:cs typeface="Levenim MT" panose="02010502060101010101" pitchFamily="2" charset="-79"/>
              </a:rPr>
              <a:t>So the next time you think about what  you want to do after high school…</a:t>
            </a:r>
            <a:endParaRPr lang="en-US" sz="6000" b="1" dirty="0">
              <a:solidFill>
                <a:srgbClr val="C00000"/>
              </a:solidFill>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8645960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298783" y="914400"/>
            <a:ext cx="8540417" cy="5822064"/>
          </a:xfrm>
          <a:prstGeom prst="rect">
            <a:avLst/>
          </a:prstGeom>
          <a:solidFill>
            <a:srgbClr val="A6DA52"/>
          </a:solidFill>
          <a:ln>
            <a:solidFill>
              <a:srgbClr val="A6D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rotWithShape="1">
          <a:blip r:embed="rId2">
            <a:extLst>
              <a:ext uri="{28A0092B-C50C-407E-A947-70E740481C1C}">
                <a14:useLocalDpi xmlns:a14="http://schemas.microsoft.com/office/drawing/2010/main" val="0"/>
              </a:ext>
            </a:extLst>
          </a:blip>
          <a:srcRect r="3105" b="15341"/>
          <a:stretch/>
        </p:blipFill>
        <p:spPr>
          <a:xfrm>
            <a:off x="2486936" y="3825921"/>
            <a:ext cx="2155030" cy="1430992"/>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6963" y="1004563"/>
            <a:ext cx="2098650" cy="1399100"/>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0059" y="1019877"/>
            <a:ext cx="2075679" cy="1383786"/>
          </a:xfrm>
          <a:prstGeom prst="rect">
            <a:avLst/>
          </a:prstGeom>
        </p:spPr>
      </p:pic>
      <p:pic>
        <p:nvPicPr>
          <p:cNvPr id="19" name="Picture 18"/>
          <p:cNvPicPr>
            <a:picLocks noChangeAspect="1"/>
          </p:cNvPicPr>
          <p:nvPr/>
        </p:nvPicPr>
        <p:blipFill rotWithShape="1">
          <a:blip r:embed="rId5">
            <a:extLst>
              <a:ext uri="{28A0092B-C50C-407E-A947-70E740481C1C}">
                <a14:useLocalDpi xmlns:a14="http://schemas.microsoft.com/office/drawing/2010/main" val="0"/>
              </a:ext>
            </a:extLst>
          </a:blip>
          <a:srcRect r="5958"/>
          <a:stretch/>
        </p:blipFill>
        <p:spPr>
          <a:xfrm>
            <a:off x="6700193" y="2403663"/>
            <a:ext cx="2066155" cy="1437201"/>
          </a:xfrm>
          <a:prstGeom prst="rect">
            <a:avLst/>
          </a:prstGeom>
        </p:spPr>
      </p:pic>
      <p:pic>
        <p:nvPicPr>
          <p:cNvPr id="22" name="Picture 21"/>
          <p:cNvPicPr>
            <a:picLocks noChangeAspect="1"/>
          </p:cNvPicPr>
          <p:nvPr/>
        </p:nvPicPr>
        <p:blipFill rotWithShape="1">
          <a:blip r:embed="rId6">
            <a:extLst>
              <a:ext uri="{28A0092B-C50C-407E-A947-70E740481C1C}">
                <a14:useLocalDpi xmlns:a14="http://schemas.microsoft.com/office/drawing/2010/main" val="0"/>
              </a:ext>
            </a:extLst>
          </a:blip>
          <a:srcRect r="4231"/>
          <a:stretch/>
        </p:blipFill>
        <p:spPr>
          <a:xfrm>
            <a:off x="6702503" y="3831339"/>
            <a:ext cx="2063845" cy="1436687"/>
          </a:xfrm>
          <a:prstGeom prst="rect">
            <a:avLst/>
          </a:prstGeom>
        </p:spPr>
      </p:pic>
      <p:pic>
        <p:nvPicPr>
          <p:cNvPr id="28" name="Picture 27"/>
          <p:cNvPicPr>
            <a:picLocks noChangeAspect="1"/>
          </p:cNvPicPr>
          <p:nvPr/>
        </p:nvPicPr>
        <p:blipFill rotWithShape="1">
          <a:blip r:embed="rId7">
            <a:extLst>
              <a:ext uri="{28A0092B-C50C-407E-A947-70E740481C1C}">
                <a14:useLocalDpi xmlns:a14="http://schemas.microsoft.com/office/drawing/2010/main" val="0"/>
              </a:ext>
            </a:extLst>
          </a:blip>
          <a:srcRect r="3147"/>
          <a:stretch/>
        </p:blipFill>
        <p:spPr>
          <a:xfrm>
            <a:off x="6690669" y="5219936"/>
            <a:ext cx="2075679" cy="1428750"/>
          </a:xfrm>
          <a:prstGeom prst="rect">
            <a:avLst/>
          </a:prstGeom>
        </p:spPr>
      </p:pic>
      <p:pic>
        <p:nvPicPr>
          <p:cNvPr id="8" name="Content Placeholder 7"/>
          <p:cNvPicPr>
            <a:picLocks noGrp="1" noChangeAspect="1"/>
          </p:cNvPicPr>
          <p:nvPr>
            <p:ph idx="1"/>
          </p:nvPr>
        </p:nvPicPr>
        <p:blipFill>
          <a:blip r:embed="rId8">
            <a:extLst>
              <a:ext uri="{28A0092B-C50C-407E-A947-70E740481C1C}">
                <a14:useLocalDpi xmlns:a14="http://schemas.microsoft.com/office/drawing/2010/main" val="0"/>
              </a:ext>
            </a:extLst>
          </a:blip>
          <a:stretch>
            <a:fillRect/>
          </a:stretch>
        </p:blipFill>
        <p:spPr>
          <a:xfrm>
            <a:off x="381000" y="996997"/>
            <a:ext cx="2136891" cy="1424594"/>
          </a:xfr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23652" y="2400347"/>
            <a:ext cx="2167017" cy="1428284"/>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25036" y="2385687"/>
            <a:ext cx="2091928" cy="1440233"/>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1910" y="2403663"/>
            <a:ext cx="2143125" cy="1428750"/>
          </a:xfrm>
          <a:prstGeom prst="rect">
            <a:avLst/>
          </a:prstGeom>
        </p:spPr>
      </p:pic>
      <p:pic>
        <p:nvPicPr>
          <p:cNvPr id="21" name="Picture 20"/>
          <p:cNvPicPr>
            <a:picLocks noChangeAspect="1"/>
          </p:cNvPicPr>
          <p:nvPr/>
        </p:nvPicPr>
        <p:blipFill rotWithShape="1">
          <a:blip r:embed="rId12">
            <a:extLst>
              <a:ext uri="{28A0092B-C50C-407E-A947-70E740481C1C}">
                <a14:useLocalDpi xmlns:a14="http://schemas.microsoft.com/office/drawing/2010/main" val="0"/>
              </a:ext>
            </a:extLst>
          </a:blip>
          <a:srcRect l="6156"/>
          <a:stretch/>
        </p:blipFill>
        <p:spPr>
          <a:xfrm>
            <a:off x="4604694" y="3825920"/>
            <a:ext cx="2085975" cy="1412546"/>
          </a:xfrm>
          <a:prstGeom prst="rect">
            <a:avLst/>
          </a:prstGeom>
        </p:spPr>
      </p:pic>
      <p:pic>
        <p:nvPicPr>
          <p:cNvPr id="29" name="Picture 2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81909" y="3828630"/>
            <a:ext cx="2155032" cy="1436688"/>
          </a:xfrm>
          <a:prstGeom prst="rect">
            <a:avLst/>
          </a:prstGeom>
        </p:spPr>
      </p:pic>
      <p:pic>
        <p:nvPicPr>
          <p:cNvPr id="9" name="Picture 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511938" y="996997"/>
            <a:ext cx="2105025" cy="1403350"/>
          </a:xfrm>
          <a:prstGeom prst="rect">
            <a:avLst/>
          </a:prstGeom>
        </p:spPr>
      </p:pic>
      <p:sp>
        <p:nvSpPr>
          <p:cNvPr id="37" name="TextBox 36"/>
          <p:cNvSpPr txBox="1"/>
          <p:nvPr/>
        </p:nvSpPr>
        <p:spPr>
          <a:xfrm>
            <a:off x="340452" y="350666"/>
            <a:ext cx="8686800" cy="646331"/>
          </a:xfrm>
          <a:prstGeom prst="rect">
            <a:avLst/>
          </a:prstGeom>
          <a:noFill/>
        </p:spPr>
        <p:txBody>
          <a:bodyPr wrap="square" rtlCol="0">
            <a:spAutoFit/>
          </a:bodyPr>
          <a:lstStyle/>
          <a:p>
            <a:r>
              <a:rPr lang="en-US" sz="3600" b="1" dirty="0" smtClean="0">
                <a:solidFill>
                  <a:srgbClr val="C00000"/>
                </a:solidFill>
                <a:latin typeface="Levenim MT" panose="02010502060101010101" pitchFamily="2" charset="-79"/>
                <a:cs typeface="Levenim MT" panose="02010502060101010101" pitchFamily="2" charset="-79"/>
              </a:rPr>
              <a:t>Consider a career in the health field!</a:t>
            </a:r>
            <a:endParaRPr lang="en-US" sz="3600" b="1" dirty="0">
              <a:solidFill>
                <a:srgbClr val="C00000"/>
              </a:solidFill>
              <a:latin typeface="Levenim MT" panose="02010502060101010101" pitchFamily="2" charset="-79"/>
              <a:cs typeface="Levenim MT" panose="02010502060101010101" pitchFamily="2" charset="-79"/>
            </a:endParaRPr>
          </a:p>
        </p:txBody>
      </p:sp>
      <p:grpSp>
        <p:nvGrpSpPr>
          <p:cNvPr id="59" name="Group 58"/>
          <p:cNvGrpSpPr/>
          <p:nvPr/>
        </p:nvGrpSpPr>
        <p:grpSpPr>
          <a:xfrm>
            <a:off x="368813" y="996997"/>
            <a:ext cx="8396924" cy="5666319"/>
            <a:chOff x="368813" y="996997"/>
            <a:chExt cx="8396924" cy="5666319"/>
          </a:xfrm>
        </p:grpSpPr>
        <p:pic>
          <p:nvPicPr>
            <p:cNvPr id="32" name="Picture 3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604694" y="5219936"/>
              <a:ext cx="2143125" cy="1428750"/>
            </a:xfrm>
            <a:prstGeom prst="rect">
              <a:avLst/>
            </a:prstGeom>
          </p:spPr>
        </p:pic>
        <p:pic>
          <p:nvPicPr>
            <p:cNvPr id="30" name="Picture 29"/>
            <p:cNvPicPr>
              <a:picLocks noChangeAspect="1"/>
            </p:cNvPicPr>
            <p:nvPr/>
          </p:nvPicPr>
          <p:blipFill rotWithShape="1">
            <a:blip r:embed="rId16">
              <a:extLst>
                <a:ext uri="{28A0092B-C50C-407E-A947-70E740481C1C}">
                  <a14:useLocalDpi xmlns:a14="http://schemas.microsoft.com/office/drawing/2010/main" val="0"/>
                </a:ext>
              </a:extLst>
            </a:blip>
            <a:srcRect t="3157"/>
            <a:stretch/>
          </p:blipFill>
          <p:spPr>
            <a:xfrm>
              <a:off x="2478394" y="5256913"/>
              <a:ext cx="2126300" cy="1406403"/>
            </a:xfrm>
            <a:prstGeom prst="rect">
              <a:avLst/>
            </a:prstGeom>
          </p:spPr>
        </p:pic>
        <p:pic>
          <p:nvPicPr>
            <p:cNvPr id="20" name="Picture 1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68813" y="5234566"/>
              <a:ext cx="2168128" cy="1428750"/>
            </a:xfrm>
            <a:prstGeom prst="rect">
              <a:avLst/>
            </a:prstGeom>
          </p:spPr>
        </p:pic>
        <p:pic>
          <p:nvPicPr>
            <p:cNvPr id="38" name="Picture 37"/>
            <p:cNvPicPr>
              <a:picLocks noChangeAspect="1"/>
            </p:cNvPicPr>
            <p:nvPr/>
          </p:nvPicPr>
          <p:blipFill rotWithShape="1">
            <a:blip r:embed="rId2">
              <a:extLst>
                <a:ext uri="{28A0092B-C50C-407E-A947-70E740481C1C}">
                  <a14:useLocalDpi xmlns:a14="http://schemas.microsoft.com/office/drawing/2010/main" val="0"/>
                </a:ext>
              </a:extLst>
            </a:blip>
            <a:srcRect r="3105" b="15341"/>
            <a:stretch/>
          </p:blipFill>
          <p:spPr>
            <a:xfrm>
              <a:off x="2486325" y="3825921"/>
              <a:ext cx="2155030" cy="1430992"/>
            </a:xfrm>
            <a:prstGeom prst="rect">
              <a:avLst/>
            </a:prstGeom>
          </p:spPr>
        </p:pic>
        <p:pic>
          <p:nvPicPr>
            <p:cNvPr id="39" name="Picture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6352" y="1004563"/>
              <a:ext cx="2098650" cy="1399100"/>
            </a:xfrm>
            <a:prstGeom prst="rect">
              <a:avLst/>
            </a:prstGeom>
          </p:spPr>
        </p:pic>
        <p:pic>
          <p:nvPicPr>
            <p:cNvPr id="40" name="Picture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9448" y="1019877"/>
              <a:ext cx="2075679" cy="1383786"/>
            </a:xfrm>
            <a:prstGeom prst="rect">
              <a:avLst/>
            </a:prstGeom>
          </p:spPr>
        </p:pic>
        <p:pic>
          <p:nvPicPr>
            <p:cNvPr id="41" name="Picture 40"/>
            <p:cNvPicPr>
              <a:picLocks noChangeAspect="1"/>
            </p:cNvPicPr>
            <p:nvPr/>
          </p:nvPicPr>
          <p:blipFill rotWithShape="1">
            <a:blip r:embed="rId5">
              <a:extLst>
                <a:ext uri="{28A0092B-C50C-407E-A947-70E740481C1C}">
                  <a14:useLocalDpi xmlns:a14="http://schemas.microsoft.com/office/drawing/2010/main" val="0"/>
                </a:ext>
              </a:extLst>
            </a:blip>
            <a:srcRect r="5958"/>
            <a:stretch/>
          </p:blipFill>
          <p:spPr>
            <a:xfrm>
              <a:off x="6699582" y="2403663"/>
              <a:ext cx="2066155" cy="1437201"/>
            </a:xfrm>
            <a:prstGeom prst="rect">
              <a:avLst/>
            </a:prstGeom>
          </p:spPr>
        </p:pic>
        <p:pic>
          <p:nvPicPr>
            <p:cNvPr id="42" name="Picture 41"/>
            <p:cNvPicPr>
              <a:picLocks noChangeAspect="1"/>
            </p:cNvPicPr>
            <p:nvPr/>
          </p:nvPicPr>
          <p:blipFill rotWithShape="1">
            <a:blip r:embed="rId6">
              <a:extLst>
                <a:ext uri="{28A0092B-C50C-407E-A947-70E740481C1C}">
                  <a14:useLocalDpi xmlns:a14="http://schemas.microsoft.com/office/drawing/2010/main" val="0"/>
                </a:ext>
              </a:extLst>
            </a:blip>
            <a:srcRect r="4231"/>
            <a:stretch/>
          </p:blipFill>
          <p:spPr>
            <a:xfrm>
              <a:off x="6701892" y="3831339"/>
              <a:ext cx="2063845" cy="1436687"/>
            </a:xfrm>
            <a:prstGeom prst="rect">
              <a:avLst/>
            </a:prstGeom>
          </p:spPr>
        </p:pic>
        <p:pic>
          <p:nvPicPr>
            <p:cNvPr id="43" name="Picture 42"/>
            <p:cNvPicPr>
              <a:picLocks noChangeAspect="1"/>
            </p:cNvPicPr>
            <p:nvPr/>
          </p:nvPicPr>
          <p:blipFill rotWithShape="1">
            <a:blip r:embed="rId7">
              <a:extLst>
                <a:ext uri="{28A0092B-C50C-407E-A947-70E740481C1C}">
                  <a14:useLocalDpi xmlns:a14="http://schemas.microsoft.com/office/drawing/2010/main" val="0"/>
                </a:ext>
              </a:extLst>
            </a:blip>
            <a:srcRect r="3147"/>
            <a:stretch/>
          </p:blipFill>
          <p:spPr>
            <a:xfrm>
              <a:off x="6690058" y="5219936"/>
              <a:ext cx="2075679" cy="1428750"/>
            </a:xfrm>
            <a:prstGeom prst="rect">
              <a:avLst/>
            </a:prstGeom>
          </p:spPr>
        </p:pic>
        <p:pic>
          <p:nvPicPr>
            <p:cNvPr id="44" name="Content Placeholder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0389" y="996997"/>
              <a:ext cx="2136891" cy="1424594"/>
            </a:xfrm>
            <a:prstGeom prst="rect">
              <a:avLst/>
            </a:prstGeom>
          </p:spPr>
        </p:pic>
        <p:pic>
          <p:nvPicPr>
            <p:cNvPr id="45" name="Picture 4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23041" y="2400347"/>
              <a:ext cx="2167017" cy="1428284"/>
            </a:xfrm>
            <a:prstGeom prst="rect">
              <a:avLst/>
            </a:prstGeom>
          </p:spPr>
        </p:pic>
        <p:pic>
          <p:nvPicPr>
            <p:cNvPr id="46" name="Picture 4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24425" y="2385687"/>
              <a:ext cx="2091928" cy="1440233"/>
            </a:xfrm>
            <a:prstGeom prst="rect">
              <a:avLst/>
            </a:prstGeom>
          </p:spPr>
        </p:pic>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1299" y="2403663"/>
              <a:ext cx="2143125" cy="1428750"/>
            </a:xfrm>
            <a:prstGeom prst="rect">
              <a:avLst/>
            </a:prstGeom>
          </p:spPr>
        </p:pic>
        <p:pic>
          <p:nvPicPr>
            <p:cNvPr id="48" name="Picture 47"/>
            <p:cNvPicPr>
              <a:picLocks noChangeAspect="1"/>
            </p:cNvPicPr>
            <p:nvPr/>
          </p:nvPicPr>
          <p:blipFill rotWithShape="1">
            <a:blip r:embed="rId12">
              <a:extLst>
                <a:ext uri="{28A0092B-C50C-407E-A947-70E740481C1C}">
                  <a14:useLocalDpi xmlns:a14="http://schemas.microsoft.com/office/drawing/2010/main" val="0"/>
                </a:ext>
              </a:extLst>
            </a:blip>
            <a:srcRect l="6156"/>
            <a:stretch/>
          </p:blipFill>
          <p:spPr>
            <a:xfrm>
              <a:off x="4604083" y="3825920"/>
              <a:ext cx="2085975" cy="1412546"/>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81298" y="3828630"/>
              <a:ext cx="2155032" cy="1436688"/>
            </a:xfrm>
            <a:prstGeom prst="rect">
              <a:avLst/>
            </a:prstGeom>
          </p:spPr>
        </p:pic>
        <p:pic>
          <p:nvPicPr>
            <p:cNvPr id="50" name="Picture 4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511327" y="996997"/>
              <a:ext cx="2105025" cy="1403350"/>
            </a:xfrm>
            <a:prstGeom prst="rect">
              <a:avLst/>
            </a:prstGeom>
          </p:spPr>
        </p:pic>
      </p:grpSp>
    </p:spTree>
    <p:extLst>
      <p:ext uri="{BB962C8B-B14F-4D97-AF65-F5344CB8AC3E}">
        <p14:creationId xmlns:p14="http://schemas.microsoft.com/office/powerpoint/2010/main" val="321730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Levenim MT" panose="02010502060101010101" pitchFamily="2" charset="-79"/>
                <a:cs typeface="Levenim MT" panose="02010502060101010101" pitchFamily="2" charset="-79"/>
              </a:rPr>
              <a:t>Resources</a:t>
            </a:r>
            <a:endParaRPr lang="en-US" b="1" dirty="0">
              <a:solidFill>
                <a:srgbClr val="C00000"/>
              </a:solidFill>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457200" y="1447800"/>
            <a:ext cx="8229600" cy="5257800"/>
          </a:xfrm>
        </p:spPr>
        <p:txBody>
          <a:bodyPr>
            <a:normAutofit/>
          </a:bodyPr>
          <a:lstStyle/>
          <a:p>
            <a:r>
              <a:rPr lang="en-US" sz="2600" b="1" dirty="0">
                <a:solidFill>
                  <a:srgbClr val="3B3B3B"/>
                </a:solidFill>
                <a:latin typeface="Levenim MT" panose="02010502060101010101" pitchFamily="2" charset="-79"/>
                <a:cs typeface="Levenim MT" panose="02010502060101010101" pitchFamily="2" charset="-79"/>
              </a:rPr>
              <a:t>South Dakota Career </a:t>
            </a:r>
            <a:r>
              <a:rPr lang="en-US" sz="2600" b="1" dirty="0" err="1">
                <a:solidFill>
                  <a:srgbClr val="3B3B3B"/>
                </a:solidFill>
                <a:latin typeface="Levenim MT" panose="02010502060101010101" pitchFamily="2" charset="-79"/>
                <a:cs typeface="Levenim MT" panose="02010502060101010101" pitchFamily="2" charset="-79"/>
              </a:rPr>
              <a:t>InSite</a:t>
            </a:r>
            <a:r>
              <a:rPr lang="en-US" sz="2600" dirty="0">
                <a:solidFill>
                  <a:srgbClr val="3B3B3B"/>
                </a:solidFill>
                <a:latin typeface="Levenim MT" panose="02010502060101010101" pitchFamily="2" charset="-79"/>
                <a:cs typeface="Levenim MT" panose="02010502060101010101" pitchFamily="2" charset="-79"/>
              </a:rPr>
              <a:t/>
            </a:r>
            <a:br>
              <a:rPr lang="en-US" sz="2600" dirty="0">
                <a:solidFill>
                  <a:srgbClr val="3B3B3B"/>
                </a:solidFill>
                <a:latin typeface="Levenim MT" panose="02010502060101010101" pitchFamily="2" charset="-79"/>
                <a:cs typeface="Levenim MT" panose="02010502060101010101" pitchFamily="2" charset="-79"/>
              </a:rPr>
            </a:br>
            <a:r>
              <a:rPr lang="en-US" sz="2600" dirty="0">
                <a:solidFill>
                  <a:srgbClr val="3B3B3B"/>
                </a:solidFill>
                <a:latin typeface="Levenim MT" panose="02010502060101010101" pitchFamily="2" charset="-79"/>
                <a:cs typeface="Levenim MT" panose="02010502060101010101" pitchFamily="2" charset="-79"/>
              </a:rPr>
              <a:t>	</a:t>
            </a:r>
            <a:r>
              <a:rPr lang="en-US" sz="2600" dirty="0" smtClean="0">
                <a:solidFill>
                  <a:srgbClr val="3B3B3B"/>
                </a:solidFill>
                <a:latin typeface="Levenim MT" panose="02010502060101010101" pitchFamily="2" charset="-79"/>
                <a:cs typeface="Levenim MT" panose="02010502060101010101" pitchFamily="2" charset="-79"/>
              </a:rPr>
              <a:t>www.sdjobs.org/careerinsite</a:t>
            </a:r>
          </a:p>
          <a:p>
            <a:r>
              <a:rPr lang="en-US" sz="2600" b="1" dirty="0" smtClean="0">
                <a:solidFill>
                  <a:srgbClr val="3B3B3B"/>
                </a:solidFill>
                <a:latin typeface="Levenim MT" panose="02010502060101010101" pitchFamily="2" charset="-79"/>
                <a:cs typeface="Levenim MT" panose="02010502060101010101" pitchFamily="2" charset="-79"/>
              </a:rPr>
              <a:t>South Dakota Occupational Profiles</a:t>
            </a:r>
          </a:p>
          <a:p>
            <a:pPr marL="0" indent="0">
              <a:buNone/>
            </a:pPr>
            <a:r>
              <a:rPr lang="en-US" sz="2600" dirty="0">
                <a:solidFill>
                  <a:srgbClr val="3B3B3B"/>
                </a:solidFill>
                <a:latin typeface="Levenim MT" panose="02010502060101010101" pitchFamily="2" charset="-79"/>
                <a:cs typeface="Levenim MT" panose="02010502060101010101" pitchFamily="2" charset="-79"/>
              </a:rPr>
              <a:t>	</a:t>
            </a:r>
            <a:r>
              <a:rPr lang="en-US" sz="2600" dirty="0" smtClean="0">
                <a:solidFill>
                  <a:srgbClr val="3B3B3B"/>
                </a:solidFill>
                <a:latin typeface="Levenim MT" panose="02010502060101010101" pitchFamily="2" charset="-79"/>
                <a:cs typeface="Levenim MT" panose="02010502060101010101" pitchFamily="2" charset="-79"/>
              </a:rPr>
              <a:t>www.sdjobs.org/lmic/occprofiles</a:t>
            </a:r>
            <a:endParaRPr lang="en-US" sz="2600" dirty="0" smtClean="0">
              <a:solidFill>
                <a:srgbClr val="3B3B3B"/>
              </a:solidFill>
              <a:latin typeface="Levenim MT" panose="02010502060101010101" pitchFamily="2" charset="-79"/>
              <a:cs typeface="Levenim MT" panose="02010502060101010101" pitchFamily="2" charset="-79"/>
            </a:endParaRPr>
          </a:p>
          <a:p>
            <a:r>
              <a:rPr lang="en-US" sz="2600" b="1" dirty="0" smtClean="0">
                <a:solidFill>
                  <a:srgbClr val="3B3B3B"/>
                </a:solidFill>
                <a:latin typeface="Levenim MT" panose="02010502060101010101" pitchFamily="2" charset="-79"/>
                <a:cs typeface="Levenim MT" panose="02010502060101010101" pitchFamily="2" charset="-79"/>
              </a:rPr>
              <a:t>Career </a:t>
            </a:r>
            <a:r>
              <a:rPr lang="en-US" sz="2600" b="1" dirty="0" err="1">
                <a:solidFill>
                  <a:srgbClr val="3B3B3B"/>
                </a:solidFill>
                <a:latin typeface="Levenim MT" panose="02010502060101010101" pitchFamily="2" charset="-79"/>
                <a:cs typeface="Levenim MT" panose="02010502060101010101" pitchFamily="2" charset="-79"/>
              </a:rPr>
              <a:t>OneStop</a:t>
            </a:r>
            <a:r>
              <a:rPr lang="en-US" sz="2600" dirty="0">
                <a:solidFill>
                  <a:srgbClr val="3B3B3B"/>
                </a:solidFill>
                <a:latin typeface="Levenim MT" panose="02010502060101010101" pitchFamily="2" charset="-79"/>
                <a:cs typeface="Levenim MT" panose="02010502060101010101" pitchFamily="2" charset="-79"/>
              </a:rPr>
              <a:t/>
            </a:r>
            <a:br>
              <a:rPr lang="en-US" sz="2600" dirty="0">
                <a:solidFill>
                  <a:srgbClr val="3B3B3B"/>
                </a:solidFill>
                <a:latin typeface="Levenim MT" panose="02010502060101010101" pitchFamily="2" charset="-79"/>
                <a:cs typeface="Levenim MT" panose="02010502060101010101" pitchFamily="2" charset="-79"/>
              </a:rPr>
            </a:br>
            <a:r>
              <a:rPr lang="en-US" sz="2600" dirty="0">
                <a:solidFill>
                  <a:srgbClr val="3B3B3B"/>
                </a:solidFill>
                <a:latin typeface="Levenim MT" panose="02010502060101010101" pitchFamily="2" charset="-79"/>
                <a:cs typeface="Levenim MT" panose="02010502060101010101" pitchFamily="2" charset="-79"/>
              </a:rPr>
              <a:t>	</a:t>
            </a:r>
            <a:r>
              <a:rPr lang="en-US" sz="2600" dirty="0" smtClean="0">
                <a:solidFill>
                  <a:srgbClr val="3B3B3B"/>
                </a:solidFill>
                <a:latin typeface="Levenim MT" panose="02010502060101010101" pitchFamily="2" charset="-79"/>
                <a:cs typeface="Levenim MT" panose="02010502060101010101" pitchFamily="2" charset="-79"/>
              </a:rPr>
              <a:t>www.careeronestop.org</a:t>
            </a:r>
          </a:p>
          <a:p>
            <a:r>
              <a:rPr lang="en-US" sz="2600" b="1" dirty="0" smtClean="0">
                <a:solidFill>
                  <a:srgbClr val="3B3B3B"/>
                </a:solidFill>
                <a:latin typeface="Levenim MT" panose="02010502060101010101" pitchFamily="2" charset="-79"/>
                <a:cs typeface="Levenim MT" panose="02010502060101010101" pitchFamily="2" charset="-79"/>
              </a:rPr>
              <a:t>O*Net </a:t>
            </a:r>
            <a:r>
              <a:rPr lang="en-US" sz="2600" b="1" dirty="0">
                <a:solidFill>
                  <a:srgbClr val="3B3B3B"/>
                </a:solidFill>
                <a:latin typeface="Levenim MT" panose="02010502060101010101" pitchFamily="2" charset="-79"/>
                <a:cs typeface="Levenim MT" panose="02010502060101010101" pitchFamily="2" charset="-79"/>
              </a:rPr>
              <a:t>Online</a:t>
            </a:r>
            <a:r>
              <a:rPr lang="en-US" sz="2600" dirty="0">
                <a:solidFill>
                  <a:srgbClr val="3B3B3B"/>
                </a:solidFill>
                <a:latin typeface="Levenim MT" panose="02010502060101010101" pitchFamily="2" charset="-79"/>
                <a:cs typeface="Levenim MT" panose="02010502060101010101" pitchFamily="2" charset="-79"/>
              </a:rPr>
              <a:t/>
            </a:r>
            <a:br>
              <a:rPr lang="en-US" sz="2600" dirty="0">
                <a:solidFill>
                  <a:srgbClr val="3B3B3B"/>
                </a:solidFill>
                <a:latin typeface="Levenim MT" panose="02010502060101010101" pitchFamily="2" charset="-79"/>
                <a:cs typeface="Levenim MT" panose="02010502060101010101" pitchFamily="2" charset="-79"/>
              </a:rPr>
            </a:br>
            <a:r>
              <a:rPr lang="en-US" sz="2600" dirty="0">
                <a:solidFill>
                  <a:srgbClr val="3B3B3B"/>
                </a:solidFill>
                <a:latin typeface="Levenim MT" panose="02010502060101010101" pitchFamily="2" charset="-79"/>
                <a:cs typeface="Levenim MT" panose="02010502060101010101" pitchFamily="2" charset="-79"/>
              </a:rPr>
              <a:t>	</a:t>
            </a:r>
            <a:r>
              <a:rPr lang="en-US" sz="2600" dirty="0" smtClean="0">
                <a:solidFill>
                  <a:srgbClr val="3B3B3B"/>
                </a:solidFill>
                <a:latin typeface="Levenim MT" panose="02010502060101010101" pitchFamily="2" charset="-79"/>
                <a:cs typeface="Levenim MT" panose="02010502060101010101" pitchFamily="2" charset="-79"/>
              </a:rPr>
              <a:t>online.onetcenter.org</a:t>
            </a:r>
          </a:p>
          <a:p>
            <a:pPr marL="0" indent="0">
              <a:buNone/>
            </a:pPr>
            <a:endParaRPr lang="en-US" sz="2200" dirty="0" smtClean="0">
              <a:solidFill>
                <a:srgbClr val="3B3B3B"/>
              </a:solidFill>
              <a:latin typeface="Levenim MT" panose="02010502060101010101" pitchFamily="2" charset="-79"/>
              <a:cs typeface="Levenim MT" panose="02010502060101010101" pitchFamily="2" charset="-79"/>
            </a:endParaRPr>
          </a:p>
          <a:p>
            <a:pPr marL="0" indent="0">
              <a:buNone/>
            </a:pPr>
            <a:endParaRPr lang="en-US" sz="2800" dirty="0" smtClean="0">
              <a:solidFill>
                <a:srgbClr val="3B3B3B"/>
              </a:solidFill>
              <a:latin typeface="Levenim MT" panose="02010502060101010101" pitchFamily="2" charset="-79"/>
              <a:cs typeface="Levenim MT" panose="02010502060101010101" pitchFamily="2" charset="-79"/>
            </a:endParaRPr>
          </a:p>
          <a:p>
            <a:pPr marL="0" indent="0">
              <a:buNone/>
            </a:pPr>
            <a:endParaRPr lang="en-US" sz="2800" dirty="0">
              <a:solidFill>
                <a:srgbClr val="3B3B3B"/>
              </a:solidFill>
              <a:latin typeface="Levenim MT" panose="02010502060101010101" pitchFamily="2" charset="-79"/>
              <a:cs typeface="Levenim MT" panose="02010502060101010101" pitchFamily="2" charset="-79"/>
            </a:endParaRPr>
          </a:p>
          <a:p>
            <a:pPr marL="0" indent="0" algn="ctr">
              <a:buNone/>
            </a:pPr>
            <a:r>
              <a:rPr lang="en-US" sz="1300" dirty="0" smtClean="0">
                <a:solidFill>
                  <a:srgbClr val="3B3B3B"/>
                </a:solidFill>
                <a:latin typeface="Levenim MT" panose="02010502060101010101" pitchFamily="2" charset="-79"/>
                <a:cs typeface="Levenim MT" panose="02010502060101010101" pitchFamily="2" charset="-79"/>
              </a:rPr>
              <a:t>Updated </a:t>
            </a:r>
            <a:r>
              <a:rPr lang="en-US" sz="1300" dirty="0">
                <a:solidFill>
                  <a:srgbClr val="3B3B3B"/>
                </a:solidFill>
                <a:latin typeface="Levenim MT" panose="02010502060101010101" pitchFamily="2" charset="-79"/>
                <a:cs typeface="Levenim MT" panose="02010502060101010101" pitchFamily="2" charset="-79"/>
              </a:rPr>
              <a:t>November 2015.</a:t>
            </a:r>
          </a:p>
          <a:p>
            <a:endParaRPr lang="en-US" sz="2800" dirty="0"/>
          </a:p>
        </p:txBody>
      </p:sp>
    </p:spTree>
    <p:extLst>
      <p:ext uri="{BB962C8B-B14F-4D97-AF65-F5344CB8AC3E}">
        <p14:creationId xmlns:p14="http://schemas.microsoft.com/office/powerpoint/2010/main" val="798264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301" y="381000"/>
            <a:ext cx="8229600" cy="1143000"/>
          </a:xfrm>
        </p:spPr>
        <p:txBody>
          <a:bodyPr>
            <a:noAutofit/>
          </a:bodyPr>
          <a:lstStyle/>
          <a:p>
            <a:r>
              <a:rPr lang="en-US" sz="3600" b="1" dirty="0" smtClean="0">
                <a:solidFill>
                  <a:srgbClr val="C00000"/>
                </a:solidFill>
                <a:latin typeface="Levenim MT" panose="02010502060101010101" pitchFamily="2" charset="-79"/>
                <a:cs typeface="Levenim MT" panose="02010502060101010101" pitchFamily="2" charset="-79"/>
              </a:rPr>
              <a:t>How do I get there? </a:t>
            </a:r>
            <a:br>
              <a:rPr lang="en-US" sz="3600" b="1" dirty="0" smtClean="0">
                <a:solidFill>
                  <a:srgbClr val="C00000"/>
                </a:solidFill>
                <a:latin typeface="Levenim MT" panose="02010502060101010101" pitchFamily="2" charset="-79"/>
                <a:cs typeface="Levenim MT" panose="02010502060101010101" pitchFamily="2" charset="-79"/>
              </a:rPr>
            </a:br>
            <a:r>
              <a:rPr lang="en-US" sz="3600" b="1" dirty="0" smtClean="0">
                <a:solidFill>
                  <a:srgbClr val="C00000"/>
                </a:solidFill>
                <a:latin typeface="Levenim MT" panose="02010502060101010101" pitchFamily="2" charset="-79"/>
                <a:cs typeface="Levenim MT" panose="02010502060101010101" pitchFamily="2" charset="-79"/>
              </a:rPr>
              <a:t>(And where is “there” for me?)</a:t>
            </a:r>
            <a:endParaRPr lang="en-US" sz="3600" b="1" dirty="0">
              <a:solidFill>
                <a:srgbClr val="C00000"/>
              </a:solidFill>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1447800" y="1682081"/>
            <a:ext cx="8229600" cy="4800600"/>
          </a:xfrm>
        </p:spPr>
        <p:txBody>
          <a:bodyPr>
            <a:normAutofit/>
          </a:bodyPr>
          <a:lstStyle/>
          <a:p>
            <a:pPr>
              <a:lnSpc>
                <a:spcPct val="150000"/>
              </a:lnSpc>
            </a:pPr>
            <a:r>
              <a:rPr lang="en-US" sz="2600" dirty="0" smtClean="0">
                <a:solidFill>
                  <a:srgbClr val="3B3B3B"/>
                </a:solidFill>
                <a:latin typeface="Levenim MT" panose="02010502060101010101" pitchFamily="2" charset="-79"/>
                <a:cs typeface="Levenim MT" panose="02010502060101010101" pitchFamily="2" charset="-79"/>
              </a:rPr>
              <a:t>Do I need to go to college?</a:t>
            </a:r>
          </a:p>
          <a:p>
            <a:pPr>
              <a:lnSpc>
                <a:spcPct val="150000"/>
              </a:lnSpc>
            </a:pPr>
            <a:r>
              <a:rPr lang="en-US" sz="2600" dirty="0" smtClean="0">
                <a:solidFill>
                  <a:srgbClr val="3B3B3B"/>
                </a:solidFill>
                <a:latin typeface="Levenim MT" panose="02010502060101010101" pitchFamily="2" charset="-79"/>
                <a:cs typeface="Levenim MT" panose="02010502060101010101" pitchFamily="2" charset="-79"/>
              </a:rPr>
              <a:t>Which college offers what I need?</a:t>
            </a:r>
          </a:p>
          <a:p>
            <a:pPr>
              <a:lnSpc>
                <a:spcPct val="150000"/>
              </a:lnSpc>
            </a:pPr>
            <a:r>
              <a:rPr lang="en-US" sz="2600" dirty="0" smtClean="0">
                <a:solidFill>
                  <a:srgbClr val="3B3B3B"/>
                </a:solidFill>
                <a:latin typeface="Levenim MT" panose="02010502060101010101" pitchFamily="2" charset="-79"/>
                <a:cs typeface="Levenim MT" panose="02010502060101010101" pitchFamily="2" charset="-79"/>
              </a:rPr>
              <a:t>How long will I have to go to school?</a:t>
            </a:r>
          </a:p>
          <a:p>
            <a:pPr>
              <a:lnSpc>
                <a:spcPct val="150000"/>
              </a:lnSpc>
            </a:pPr>
            <a:r>
              <a:rPr lang="en-US" sz="2600" dirty="0" smtClean="0">
                <a:solidFill>
                  <a:srgbClr val="3B3B3B"/>
                </a:solidFill>
                <a:latin typeface="Levenim MT" panose="02010502060101010101" pitchFamily="2" charset="-79"/>
                <a:cs typeface="Levenim MT" panose="02010502060101010101" pitchFamily="2" charset="-79"/>
              </a:rPr>
              <a:t>How will I pay for my education?</a:t>
            </a:r>
          </a:p>
          <a:p>
            <a:pPr>
              <a:lnSpc>
                <a:spcPct val="150000"/>
              </a:lnSpc>
            </a:pPr>
            <a:r>
              <a:rPr lang="en-US" sz="2600" dirty="0" smtClean="0">
                <a:solidFill>
                  <a:srgbClr val="3B3B3B"/>
                </a:solidFill>
                <a:latin typeface="Levenim MT" panose="02010502060101010101" pitchFamily="2" charset="-79"/>
                <a:cs typeface="Levenim MT" panose="02010502060101010101" pitchFamily="2" charset="-79"/>
              </a:rPr>
              <a:t>Will it be easy to find a job?</a:t>
            </a:r>
          </a:p>
          <a:p>
            <a:pPr>
              <a:lnSpc>
                <a:spcPct val="150000"/>
              </a:lnSpc>
            </a:pPr>
            <a:r>
              <a:rPr lang="en-US" sz="2600" dirty="0" smtClean="0">
                <a:solidFill>
                  <a:srgbClr val="3B3B3B"/>
                </a:solidFill>
                <a:latin typeface="Levenim MT" panose="02010502060101010101" pitchFamily="2" charset="-79"/>
                <a:cs typeface="Levenim MT" panose="02010502060101010101" pitchFamily="2" charset="-79"/>
              </a:rPr>
              <a:t>How much will I get paid?</a:t>
            </a:r>
          </a:p>
          <a:p>
            <a:pPr>
              <a:lnSpc>
                <a:spcPct val="150000"/>
              </a:lnSpc>
            </a:pPr>
            <a:r>
              <a:rPr lang="en-US" sz="2600" dirty="0" smtClean="0">
                <a:solidFill>
                  <a:srgbClr val="3B3B3B"/>
                </a:solidFill>
                <a:latin typeface="Levenim MT" panose="02010502060101010101" pitchFamily="2" charset="-79"/>
                <a:cs typeface="Levenim MT" panose="02010502060101010101" pitchFamily="2" charset="-79"/>
              </a:rPr>
              <a:t>What will I be doing each day as a _______?</a:t>
            </a:r>
            <a:endParaRPr lang="en-US" sz="2600" dirty="0">
              <a:solidFill>
                <a:srgbClr val="3B3B3B"/>
              </a:solidFill>
              <a:latin typeface="Levenim MT" panose="02010502060101010101" pitchFamily="2" charset="-79"/>
              <a:cs typeface="Levenim MT" panose="02010502060101010101" pitchFamily="2" charset="-79"/>
            </a:endParaRPr>
          </a:p>
        </p:txBody>
      </p:sp>
      <p:grpSp>
        <p:nvGrpSpPr>
          <p:cNvPr id="11" name="Group 10"/>
          <p:cNvGrpSpPr/>
          <p:nvPr/>
        </p:nvGrpSpPr>
        <p:grpSpPr>
          <a:xfrm>
            <a:off x="124433" y="76200"/>
            <a:ext cx="1161849" cy="6705600"/>
            <a:chOff x="162366" y="-76200"/>
            <a:chExt cx="1162499" cy="6739099"/>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883" y="5565884"/>
              <a:ext cx="1158332" cy="1097015"/>
            </a:xfrm>
            <a:prstGeom prst="rect">
              <a:avLst/>
            </a:prstGeom>
            <a:noFill/>
            <a:ln w="38100">
              <a:solidFill>
                <a:srgbClr val="A6DA52"/>
              </a:solidFill>
            </a:ln>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8500" r="10325" b="3114"/>
            <a:stretch/>
          </p:blipFill>
          <p:spPr>
            <a:xfrm>
              <a:off x="162366" y="-76200"/>
              <a:ext cx="1162499" cy="1106117"/>
            </a:xfrm>
            <a:prstGeom prst="rect">
              <a:avLst/>
            </a:prstGeom>
            <a:ln w="38100">
              <a:solidFill>
                <a:srgbClr val="A6DA52"/>
              </a:solidFill>
            </a:ln>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t="19752" b="3774"/>
            <a:stretch/>
          </p:blipFill>
          <p:spPr>
            <a:xfrm>
              <a:off x="162366" y="4448397"/>
              <a:ext cx="1161849" cy="1097015"/>
            </a:xfrm>
            <a:prstGeom prst="rect">
              <a:avLst/>
            </a:prstGeom>
            <a:ln w="38100">
              <a:solidFill>
                <a:srgbClr val="A6DA52"/>
              </a:solidFill>
            </a:ln>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5777" r="29431"/>
            <a:stretch/>
          </p:blipFill>
          <p:spPr>
            <a:xfrm>
              <a:off x="166532" y="3342280"/>
              <a:ext cx="1157683" cy="1097015"/>
            </a:xfrm>
            <a:prstGeom prst="rect">
              <a:avLst/>
            </a:prstGeom>
            <a:ln w="38100">
              <a:solidFill>
                <a:srgbClr val="A6DA52"/>
              </a:solidFill>
            </a:ln>
          </p:spPr>
        </p:pic>
        <p:pic>
          <p:nvPicPr>
            <p:cNvPr id="16" name="Picture 15"/>
            <p:cNvPicPr>
              <a:picLocks noChangeAspect="1"/>
            </p:cNvPicPr>
            <p:nvPr/>
          </p:nvPicPr>
          <p:blipFill rotWithShape="1">
            <a:blip r:embed="rId6" cstate="print">
              <a:extLst>
                <a:ext uri="{28A0092B-C50C-407E-A947-70E740481C1C}">
                  <a14:useLocalDpi xmlns:a14="http://schemas.microsoft.com/office/drawing/2010/main" val="0"/>
                </a:ext>
              </a:extLst>
            </a:blip>
            <a:srcRect r="28889" b="11000"/>
            <a:stretch/>
          </p:blipFill>
          <p:spPr>
            <a:xfrm>
              <a:off x="166532" y="2209800"/>
              <a:ext cx="1158332" cy="1106117"/>
            </a:xfrm>
            <a:prstGeom prst="rect">
              <a:avLst/>
            </a:prstGeom>
            <a:ln w="38100">
              <a:solidFill>
                <a:srgbClr val="A6DA52"/>
              </a:solidFill>
            </a:ln>
          </p:spPr>
        </p:pic>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l="13778" t="6677" r="17223" b="3663"/>
            <a:stretch/>
          </p:blipFill>
          <p:spPr>
            <a:xfrm>
              <a:off x="166533" y="1066800"/>
              <a:ext cx="1158332" cy="1106117"/>
            </a:xfrm>
            <a:prstGeom prst="rect">
              <a:avLst/>
            </a:prstGeom>
            <a:ln w="38100">
              <a:solidFill>
                <a:srgbClr val="A6DA52"/>
              </a:solidFill>
            </a:ln>
          </p:spPr>
        </p:pic>
      </p:grpSp>
    </p:spTree>
    <p:extLst>
      <p:ext uri="{BB962C8B-B14F-4D97-AF65-F5344CB8AC3E}">
        <p14:creationId xmlns:p14="http://schemas.microsoft.com/office/powerpoint/2010/main" val="14403422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05000"/>
            <a:ext cx="7467600" cy="3001962"/>
          </a:xfrm>
        </p:spPr>
        <p:txBody>
          <a:bodyPr>
            <a:noAutofit/>
          </a:bodyPr>
          <a:lstStyle/>
          <a:p>
            <a:pPr marL="0" indent="0" algn="ctr">
              <a:buNone/>
            </a:pPr>
            <a:r>
              <a:rPr lang="en-US" sz="6000" b="1" dirty="0" smtClean="0">
                <a:solidFill>
                  <a:srgbClr val="C00000"/>
                </a:solidFill>
                <a:latin typeface="Levenim MT" panose="02010502060101010101" pitchFamily="2" charset="-79"/>
                <a:cs typeface="Levenim MT" panose="02010502060101010101" pitchFamily="2" charset="-79"/>
              </a:rPr>
              <a:t>What about medicine or nursing?</a:t>
            </a:r>
            <a:endParaRPr lang="en-US" sz="6000" b="1" dirty="0">
              <a:solidFill>
                <a:srgbClr val="C00000"/>
              </a:solidFill>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10361230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
            <a:ext cx="8229600" cy="1143000"/>
          </a:xfrm>
        </p:spPr>
        <p:txBody>
          <a:bodyPr>
            <a:normAutofit fontScale="90000"/>
          </a:bodyPr>
          <a:lstStyle/>
          <a:p>
            <a:r>
              <a:rPr lang="en-US" sz="4800" b="1" dirty="0" smtClean="0">
                <a:solidFill>
                  <a:srgbClr val="C00000"/>
                </a:solidFill>
                <a:latin typeface="Levenim MT" panose="02010502060101010101" pitchFamily="2" charset="-79"/>
                <a:cs typeface="Levenim MT" panose="02010502060101010101" pitchFamily="2" charset="-79"/>
              </a:rPr>
              <a:t>Want to become a doctor?</a:t>
            </a:r>
            <a:endParaRPr lang="en-US" sz="4800" b="1" dirty="0">
              <a:solidFill>
                <a:srgbClr val="C00000"/>
              </a:solidFill>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381000" y="1263770"/>
            <a:ext cx="8686800" cy="5181600"/>
          </a:xfrm>
        </p:spPr>
        <p:txBody>
          <a:bodyPr>
            <a:normAutofit/>
          </a:bodyPr>
          <a:lstStyle/>
          <a:p>
            <a:pPr lvl="7">
              <a:spcBef>
                <a:spcPts val="0"/>
              </a:spcBef>
              <a:spcAft>
                <a:spcPts val="600"/>
              </a:spcAft>
            </a:pPr>
            <a:r>
              <a:rPr lang="en-US" sz="2800" dirty="0" smtClean="0">
                <a:solidFill>
                  <a:srgbClr val="3F3F3F"/>
                </a:solidFill>
                <a:latin typeface="Levenim MT" panose="02010502060101010101" pitchFamily="2" charset="-79"/>
                <a:cs typeface="Levenim MT" panose="02010502060101010101" pitchFamily="2" charset="-79"/>
              </a:rPr>
              <a:t>Very rewarding and honorable career</a:t>
            </a:r>
          </a:p>
          <a:p>
            <a:pPr lvl="7">
              <a:spcBef>
                <a:spcPts val="0"/>
              </a:spcBef>
              <a:spcAft>
                <a:spcPts val="600"/>
              </a:spcAft>
            </a:pPr>
            <a:r>
              <a:rPr lang="en-US" sz="2800" dirty="0" smtClean="0">
                <a:solidFill>
                  <a:srgbClr val="3F3F3F"/>
                </a:solidFill>
                <a:latin typeface="Levenim MT" panose="02010502060101010101" pitchFamily="2" charset="-79"/>
                <a:cs typeface="Levenim MT" panose="02010502060101010101" pitchFamily="2" charset="-79"/>
              </a:rPr>
              <a:t>Lengthy and challenging education and training        </a:t>
            </a:r>
            <a:r>
              <a:rPr lang="en-US" sz="1600" dirty="0" smtClean="0">
                <a:solidFill>
                  <a:srgbClr val="3F3F3F"/>
                </a:solidFill>
                <a:latin typeface="Levenim MT" panose="02010502060101010101" pitchFamily="2" charset="-79"/>
                <a:cs typeface="Levenim MT" panose="02010502060101010101" pitchFamily="2" charset="-79"/>
              </a:rPr>
              <a:t>(4 years college, 4 years medical school, and 3 or more years of residency)</a:t>
            </a:r>
          </a:p>
          <a:p>
            <a:pPr marL="342900" lvl="7" indent="-342900">
              <a:spcBef>
                <a:spcPts val="0"/>
              </a:spcBef>
              <a:spcAft>
                <a:spcPts val="600"/>
              </a:spcAft>
            </a:pPr>
            <a:r>
              <a:rPr lang="en-US" sz="2800" dirty="0" smtClean="0">
                <a:solidFill>
                  <a:srgbClr val="3F3F3F"/>
                </a:solidFill>
                <a:latin typeface="Levenim MT" panose="02010502060101010101" pitchFamily="2" charset="-79"/>
                <a:cs typeface="Levenim MT" panose="02010502060101010101" pitchFamily="2" charset="-79"/>
              </a:rPr>
              <a:t>Selective process: </a:t>
            </a:r>
            <a:r>
              <a:rPr lang="en-US" sz="1600" dirty="0" smtClean="0">
                <a:solidFill>
                  <a:srgbClr val="3F3F3F"/>
                </a:solidFill>
                <a:latin typeface="Levenim MT" panose="02010502060101010101" pitchFamily="2" charset="-79"/>
                <a:cs typeface="Levenim MT" panose="02010502060101010101" pitchFamily="2" charset="-79"/>
              </a:rPr>
              <a:t>in previous years, about 1 out of 7 applicants got accepted into the Sanford School of Medicine at the University of South Dakota </a:t>
            </a:r>
            <a:r>
              <a:rPr lang="en-US" sz="1200" dirty="0" smtClean="0">
                <a:solidFill>
                  <a:srgbClr val="3F3F3F"/>
                </a:solidFill>
                <a:latin typeface="Levenim MT" panose="02010502060101010101" pitchFamily="2" charset="-79"/>
                <a:cs typeface="Levenim MT" panose="02010502060101010101" pitchFamily="2" charset="-79"/>
              </a:rPr>
              <a:t>(*Capital Journal) </a:t>
            </a:r>
          </a:p>
          <a:p>
            <a:pPr marL="342900" lvl="7" indent="-342900">
              <a:spcBef>
                <a:spcPts val="0"/>
              </a:spcBef>
              <a:spcAft>
                <a:spcPts val="600"/>
              </a:spcAft>
            </a:pPr>
            <a:r>
              <a:rPr lang="en-US" sz="2800" dirty="0" smtClean="0">
                <a:solidFill>
                  <a:srgbClr val="3F3F3F"/>
                </a:solidFill>
                <a:latin typeface="Levenim MT" panose="02010502060101010101" pitchFamily="2" charset="-79"/>
                <a:cs typeface="Levenim MT" panose="02010502060101010101" pitchFamily="2" charset="-79"/>
              </a:rPr>
              <a:t>Roughly 50% of medical students in SD are women</a:t>
            </a:r>
          </a:p>
          <a:p>
            <a:pPr>
              <a:spcBef>
                <a:spcPts val="0"/>
              </a:spcBef>
              <a:spcAft>
                <a:spcPts val="600"/>
              </a:spcAft>
            </a:pPr>
            <a:r>
              <a:rPr lang="en-US" sz="2800" dirty="0" smtClean="0">
                <a:solidFill>
                  <a:srgbClr val="3F3F3F"/>
                </a:solidFill>
                <a:latin typeface="Levenim MT" panose="02010502060101010101" pitchFamily="2" charset="-79"/>
                <a:cs typeface="Levenim MT" panose="02010502060101010101" pitchFamily="2" charset="-79"/>
              </a:rPr>
              <a:t>Lifetime learning and maintenance of licensure and certification is expected</a:t>
            </a:r>
            <a:endParaRPr lang="en-US" sz="2800" dirty="0">
              <a:solidFill>
                <a:srgbClr val="3F3F3F"/>
              </a:solidFill>
              <a:latin typeface="Levenim MT" panose="02010502060101010101" pitchFamily="2" charset="-79"/>
              <a:cs typeface="Levenim MT" panose="02010502060101010101" pitchFamily="2" charset="-79"/>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193800"/>
            <a:ext cx="3124200" cy="2082800"/>
          </a:xfrm>
          <a:prstGeom prst="rect">
            <a:avLst/>
          </a:prstGeom>
          <a:ln w="38100">
            <a:solidFill>
              <a:srgbClr val="A6DA52"/>
            </a:solidFill>
          </a:ln>
        </p:spPr>
      </p:pic>
    </p:spTree>
    <p:extLst>
      <p:ext uri="{BB962C8B-B14F-4D97-AF65-F5344CB8AC3E}">
        <p14:creationId xmlns:p14="http://schemas.microsoft.com/office/powerpoint/2010/main" val="1086242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C00000"/>
                </a:solidFill>
                <a:latin typeface="Levenim MT" panose="02010502060101010101" pitchFamily="2" charset="-79"/>
                <a:cs typeface="Levenim MT" panose="02010502060101010101" pitchFamily="2" charset="-79"/>
              </a:rPr>
              <a:t>Want to be a nurse?</a:t>
            </a:r>
            <a:endParaRPr lang="en-US" sz="4800" b="1" dirty="0">
              <a:solidFill>
                <a:srgbClr val="C00000"/>
              </a:solidFill>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457200" y="1295400"/>
            <a:ext cx="8229600" cy="5410200"/>
          </a:xfrm>
        </p:spPr>
        <p:txBody>
          <a:bodyPr>
            <a:normAutofit/>
          </a:bodyPr>
          <a:lstStyle/>
          <a:p>
            <a:pPr>
              <a:spcAft>
                <a:spcPts val="600"/>
              </a:spcAft>
            </a:pPr>
            <a:r>
              <a:rPr lang="en-US" sz="2400" dirty="0" smtClean="0">
                <a:solidFill>
                  <a:srgbClr val="3B3B3B"/>
                </a:solidFill>
                <a:latin typeface="Levenim MT" panose="02010502060101010101" pitchFamily="2" charset="-79"/>
                <a:cs typeface="Levenim MT" panose="02010502060101010101" pitchFamily="2" charset="-79"/>
              </a:rPr>
              <a:t>With a nationwide shortage of nurses, many hospitals have openings and offer educational assistance/hiring bonuses</a:t>
            </a:r>
          </a:p>
          <a:p>
            <a:pPr>
              <a:spcAft>
                <a:spcPts val="600"/>
              </a:spcAft>
            </a:pPr>
            <a:r>
              <a:rPr lang="en-US" sz="2400" dirty="0" smtClean="0">
                <a:solidFill>
                  <a:srgbClr val="3B3B3B"/>
                </a:solidFill>
                <a:latin typeface="Levenim MT" panose="02010502060101010101" pitchFamily="2" charset="-79"/>
                <a:cs typeface="Levenim MT" panose="02010502060101010101" pitchFamily="2" charset="-79"/>
              </a:rPr>
              <a:t>More men are becoming nurses</a:t>
            </a:r>
          </a:p>
          <a:p>
            <a:pPr>
              <a:spcAft>
                <a:spcPts val="600"/>
              </a:spcAft>
            </a:pPr>
            <a:r>
              <a:rPr lang="en-US" sz="2400" dirty="0" smtClean="0">
                <a:solidFill>
                  <a:srgbClr val="3B3B3B"/>
                </a:solidFill>
                <a:latin typeface="Levenim MT" panose="02010502060101010101" pitchFamily="2" charset="-79"/>
                <a:cs typeface="Levenim MT" panose="02010502060101010101" pitchFamily="2" charset="-79"/>
              </a:rPr>
              <a:t>Two major paths to becoming an RN: </a:t>
            </a:r>
            <a:r>
              <a:rPr lang="en-US" sz="1600" dirty="0" smtClean="0">
                <a:solidFill>
                  <a:srgbClr val="3B3B3B"/>
                </a:solidFill>
                <a:latin typeface="Levenim MT" panose="02010502060101010101" pitchFamily="2" charset="-79"/>
                <a:cs typeface="Levenim MT" panose="02010502060101010101" pitchFamily="2" charset="-79"/>
              </a:rPr>
              <a:t>associate’s degree or bachelor’s degree </a:t>
            </a:r>
          </a:p>
          <a:p>
            <a:pPr>
              <a:spcAft>
                <a:spcPts val="600"/>
              </a:spcAft>
            </a:pPr>
            <a:r>
              <a:rPr lang="en-US" sz="2400" dirty="0" smtClean="0">
                <a:solidFill>
                  <a:srgbClr val="3B3B3B"/>
                </a:solidFill>
                <a:latin typeface="Levenim MT" panose="02010502060101010101" pitchFamily="2" charset="-79"/>
                <a:cs typeface="Levenim MT" panose="02010502060101010101" pitchFamily="2" charset="-79"/>
              </a:rPr>
              <a:t>Advanced opportunities include nurse practitioner, clinical nurse specialist, nurse anesthetist, and nurse midwife</a:t>
            </a:r>
            <a:endParaRPr lang="en-US" sz="2400" dirty="0">
              <a:solidFill>
                <a:srgbClr val="3B3B3B"/>
              </a:solidFill>
              <a:latin typeface="Levenim MT" panose="02010502060101010101" pitchFamily="2" charset="-79"/>
              <a:cs typeface="Levenim MT" panose="02010502060101010101" pitchFamily="2" charset="-79"/>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4676775"/>
            <a:ext cx="2914651" cy="1943101"/>
          </a:xfrm>
          <a:prstGeom prst="rect">
            <a:avLst/>
          </a:prstGeom>
          <a:ln w="38100">
            <a:solidFill>
              <a:srgbClr val="A6DA52"/>
            </a:solidFill>
          </a:ln>
        </p:spPr>
      </p:pic>
    </p:spTree>
    <p:extLst>
      <p:ext uri="{BB962C8B-B14F-4D97-AF65-F5344CB8AC3E}">
        <p14:creationId xmlns:p14="http://schemas.microsoft.com/office/powerpoint/2010/main" val="29042567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981200"/>
            <a:ext cx="8077200" cy="3276600"/>
          </a:xfrm>
        </p:spPr>
        <p:txBody>
          <a:bodyPr>
            <a:noAutofit/>
          </a:bodyPr>
          <a:lstStyle/>
          <a:p>
            <a:pPr marL="0" indent="0" algn="ctr">
              <a:spcBef>
                <a:spcPts val="0"/>
              </a:spcBef>
              <a:buNone/>
            </a:pPr>
            <a:r>
              <a:rPr lang="en-US" sz="5400" b="1" dirty="0" smtClean="0">
                <a:solidFill>
                  <a:srgbClr val="C00000"/>
                </a:solidFill>
                <a:latin typeface="Levenim MT" panose="02010502060101010101" pitchFamily="2" charset="-79"/>
                <a:cs typeface="Levenim MT" panose="02010502060101010101" pitchFamily="2" charset="-79"/>
              </a:rPr>
              <a:t>So what other choices do I have for careers in the health care field?</a:t>
            </a:r>
            <a:endParaRPr lang="en-US" sz="5400" b="1" dirty="0">
              <a:solidFill>
                <a:srgbClr val="C00000"/>
              </a:solidFill>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32334518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3">
      <a:dk1>
        <a:sysClr val="windowText" lastClr="000000"/>
      </a:dk1>
      <a:lt1>
        <a:srgbClr val="9D9D9D"/>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1123</TotalTime>
  <Words>1484</Words>
  <Application>Microsoft Office PowerPoint</Application>
  <PresentationFormat>On-screen Show (4:3)</PresentationFormat>
  <Paragraphs>252</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Welcome to HOTT</vt:lpstr>
      <vt:lpstr>Have you given much thought to what you want to do when you finish high school?</vt:lpstr>
      <vt:lpstr>Little kids often say,  “When I grow up, I want to be a _________”</vt:lpstr>
      <vt:lpstr>PowerPoint Presentation</vt:lpstr>
      <vt:lpstr>How do I get there?  (And where is “there” for me?)</vt:lpstr>
      <vt:lpstr>PowerPoint Presentation</vt:lpstr>
      <vt:lpstr>Want to become a doctor?</vt:lpstr>
      <vt:lpstr>Want to be a nurse?</vt:lpstr>
      <vt:lpstr>PowerPoint Presentation</vt:lpstr>
      <vt:lpstr>Some of these health professions may be familiar to you…</vt:lpstr>
      <vt:lpstr>…And some may not</vt:lpstr>
      <vt:lpstr>How do I choose which career is right for me?</vt:lpstr>
      <vt:lpstr>Are you a “doer”?</vt:lpstr>
      <vt:lpstr>Athletic Trainer </vt:lpstr>
      <vt:lpstr>Certified Nursing Assistant </vt:lpstr>
      <vt:lpstr>Dental Laboratory Technician </vt:lpstr>
      <vt:lpstr>Orthotist/Prosthetist</vt:lpstr>
      <vt:lpstr>Are you an active person?</vt:lpstr>
      <vt:lpstr>Chiropractor</vt:lpstr>
      <vt:lpstr>Massage Therapist</vt:lpstr>
      <vt:lpstr>Occupational Therapist</vt:lpstr>
      <vt:lpstr>Occupational Therapy Assistant</vt:lpstr>
      <vt:lpstr>Physical Therapist</vt:lpstr>
      <vt:lpstr>Physical Therapist Assistant</vt:lpstr>
      <vt:lpstr>Are you an analyst?</vt:lpstr>
      <vt:lpstr>Cardiovascular Technologist</vt:lpstr>
      <vt:lpstr>Diagnostic Medical Sonographer</vt:lpstr>
      <vt:lpstr>Medical Laboratory Technician</vt:lpstr>
      <vt:lpstr>Pharmacy Technician</vt:lpstr>
      <vt:lpstr>Are you a “people person”?</vt:lpstr>
      <vt:lpstr>Counselor</vt:lpstr>
      <vt:lpstr>Home Health Aide</vt:lpstr>
      <vt:lpstr>Medical Assistant</vt:lpstr>
      <vt:lpstr>Recreational Therapist</vt:lpstr>
      <vt:lpstr>Rehabilitation Counselor</vt:lpstr>
      <vt:lpstr>Are you into computers and technology?</vt:lpstr>
      <vt:lpstr>Biomedical Technician</vt:lpstr>
      <vt:lpstr>Medical Records and Health Information Technician</vt:lpstr>
      <vt:lpstr>Medical Transcriptionist</vt:lpstr>
      <vt:lpstr>These are just a few examples of health careers</vt:lpstr>
      <vt:lpstr>PowerPoint Presentation</vt:lpstr>
      <vt:lpstr>PowerPoint Presentation</vt:lpstr>
      <vt:lpstr>PowerPoint Presentation</vt:lpstr>
      <vt:lpstr>Resources</vt:lpstr>
    </vt:vector>
  </TitlesOfParts>
  <Company>State of South Dakota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Have you given much thought to what you want to do when you finish high school?</dc:title>
  <dc:creator>Larsen, Kirstyn</dc:creator>
  <cp:lastModifiedBy>Larsen, Kirstyn</cp:lastModifiedBy>
  <cp:revision>64</cp:revision>
  <dcterms:created xsi:type="dcterms:W3CDTF">2015-11-13T14:30:15Z</dcterms:created>
  <dcterms:modified xsi:type="dcterms:W3CDTF">2015-12-01T16:33:51Z</dcterms:modified>
</cp:coreProperties>
</file>